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6" r:id="rId5"/>
    <p:sldId id="257" r:id="rId6"/>
    <p:sldId id="258" r:id="rId7"/>
    <p:sldId id="299" r:id="rId8"/>
    <p:sldId id="298" r:id="rId9"/>
    <p:sldId id="301" r:id="rId10"/>
    <p:sldId id="300" r:id="rId11"/>
    <p:sldId id="304" r:id="rId12"/>
    <p:sldId id="261" r:id="rId13"/>
    <p:sldId id="305" r:id="rId14"/>
    <p:sldId id="260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3050" autoAdjust="0"/>
  </p:normalViewPr>
  <p:slideViewPr>
    <p:cSldViewPr snapToGrid="0">
      <p:cViewPr>
        <p:scale>
          <a:sx n="50" d="100"/>
          <a:sy n="50" d="100"/>
        </p:scale>
        <p:origin x="128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S\HCI\Delivery%203\respons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S\HCI\Delivery%203\respons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S\HCI\Delivery%203\respons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Time</a:t>
            </a:r>
            <a:r>
              <a:rPr lang="pt-PT" baseline="0"/>
              <a:t> Spent (</a:t>
            </a:r>
            <a:r>
              <a:rPr lang="pt-PT"/>
              <a:t>Confidence Intervals)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Tests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Questions!$E$62:$E$64</c:f>
                <c:numCache>
                  <c:formatCode>General</c:formatCode>
                  <c:ptCount val="3"/>
                  <c:pt idx="0">
                    <c:v>18.459111786822248</c:v>
                  </c:pt>
                  <c:pt idx="1">
                    <c:v>11.093148640074</c:v>
                  </c:pt>
                  <c:pt idx="2">
                    <c:v>24.132312429161882</c:v>
                  </c:pt>
                </c:numCache>
              </c:numRef>
            </c:plus>
            <c:minus>
              <c:numRef>
                <c:f>Questions!$E$62:$E$64</c:f>
                <c:numCache>
                  <c:formatCode>General</c:formatCode>
                  <c:ptCount val="3"/>
                  <c:pt idx="0">
                    <c:v>18.459111786822248</c:v>
                  </c:pt>
                  <c:pt idx="1">
                    <c:v>11.093148640074</c:v>
                  </c:pt>
                  <c:pt idx="2">
                    <c:v>24.132312429161882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Questions!$A$62:$A$64</c:f>
              <c:strCache>
                <c:ptCount val="3"/>
                <c:pt idx="0">
                  <c:v>Task1 (Search)</c:v>
                </c:pt>
                <c:pt idx="1">
                  <c:v>Task2 (Filter &amp; Order)</c:v>
                </c:pt>
                <c:pt idx="2">
                  <c:v>Task3 (Create Offer)</c:v>
                </c:pt>
              </c:strCache>
            </c:strRef>
          </c:cat>
          <c:val>
            <c:numRef>
              <c:f>Questions!$C$62:$C$64</c:f>
              <c:numCache>
                <c:formatCode>General</c:formatCode>
                <c:ptCount val="3"/>
                <c:pt idx="0">
                  <c:v>29.446666666666662</c:v>
                </c:pt>
                <c:pt idx="1">
                  <c:v>29.659166666666668</c:v>
                </c:pt>
                <c:pt idx="2">
                  <c:v>43.004166666666663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16-4ED2-A5EF-E6EE18F42228}"/>
            </c:ext>
          </c:extLst>
        </c:ser>
        <c:ser>
          <c:idx val="1"/>
          <c:order val="1"/>
          <c:tx>
            <c:v>Expected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Questions!$B$62:$B$64</c:f>
              <c:numCache>
                <c:formatCode>General</c:formatCode>
                <c:ptCount val="3"/>
                <c:pt idx="0">
                  <c:v>30</c:v>
                </c:pt>
                <c:pt idx="1">
                  <c:v>40</c:v>
                </c:pt>
                <c:pt idx="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16-4ED2-A5EF-E6EE18F422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2777408"/>
        <c:axId val="722777824"/>
      </c:barChart>
      <c:catAx>
        <c:axId val="72277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77824"/>
        <c:crosses val="autoZero"/>
        <c:auto val="1"/>
        <c:lblAlgn val="ctr"/>
        <c:lblOffset val="100"/>
        <c:noMultiLvlLbl val="0"/>
      </c:catAx>
      <c:valAx>
        <c:axId val="722777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7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Clicks </a:t>
            </a:r>
            <a:r>
              <a:rPr lang="pt-PT" baseline="0"/>
              <a:t>(</a:t>
            </a:r>
            <a:r>
              <a:rPr lang="pt-PT"/>
              <a:t>Confidence Intervals)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Tests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Questions!$E$88:$E$90</c:f>
                <c:numCache>
                  <c:formatCode>General</c:formatCode>
                  <c:ptCount val="3"/>
                  <c:pt idx="0">
                    <c:v>4.1660306298870644</c:v>
                  </c:pt>
                  <c:pt idx="1">
                    <c:v>7.0428116396681943</c:v>
                  </c:pt>
                  <c:pt idx="2">
                    <c:v>2.2828339409237111</c:v>
                  </c:pt>
                </c:numCache>
              </c:numRef>
            </c:plus>
            <c:minus>
              <c:numRef>
                <c:f>Questions!$E$88:$E$90</c:f>
                <c:numCache>
                  <c:formatCode>General</c:formatCode>
                  <c:ptCount val="3"/>
                  <c:pt idx="0">
                    <c:v>4.1660306298870644</c:v>
                  </c:pt>
                  <c:pt idx="1">
                    <c:v>7.0428116396681943</c:v>
                  </c:pt>
                  <c:pt idx="2">
                    <c:v>2.2828339409237111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Questions!$A$62:$A$64</c:f>
              <c:strCache>
                <c:ptCount val="3"/>
                <c:pt idx="0">
                  <c:v>Task1 (Search)</c:v>
                </c:pt>
                <c:pt idx="1">
                  <c:v>Task2 (Filter &amp; Order)</c:v>
                </c:pt>
                <c:pt idx="2">
                  <c:v>Task3 (Create Offer)</c:v>
                </c:pt>
              </c:strCache>
            </c:strRef>
          </c:cat>
          <c:val>
            <c:numRef>
              <c:f>Questions!$C$88:$C$90</c:f>
              <c:numCache>
                <c:formatCode>General</c:formatCode>
                <c:ptCount val="3"/>
                <c:pt idx="0">
                  <c:v>6.583333333333333</c:v>
                </c:pt>
                <c:pt idx="1">
                  <c:v>15.958333333333334</c:v>
                </c:pt>
                <c:pt idx="2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23-456F-B441-4FEE6E89E4B0}"/>
            </c:ext>
          </c:extLst>
        </c:ser>
        <c:ser>
          <c:idx val="1"/>
          <c:order val="1"/>
          <c:tx>
            <c:v>Expected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Questions!$B$88:$B$90</c:f>
              <c:numCache>
                <c:formatCode>General</c:formatCode>
                <c:ptCount val="3"/>
                <c:pt idx="0">
                  <c:v>3</c:v>
                </c:pt>
                <c:pt idx="1">
                  <c:v>6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23-456F-B441-4FEE6E89E4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2777408"/>
        <c:axId val="722777824"/>
      </c:barChart>
      <c:catAx>
        <c:axId val="72277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77824"/>
        <c:crosses val="autoZero"/>
        <c:auto val="1"/>
        <c:lblAlgn val="ctr"/>
        <c:lblOffset val="100"/>
        <c:noMultiLvlLbl val="0"/>
      </c:catAx>
      <c:valAx>
        <c:axId val="722777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7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Satisfaction </a:t>
            </a:r>
            <a:r>
              <a:rPr lang="pt-PT" baseline="0"/>
              <a:t>(</a:t>
            </a:r>
            <a:r>
              <a:rPr lang="pt-PT"/>
              <a:t>Confidence Intervals)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Tests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Questions!$E$114:$E$116</c:f>
                <c:numCache>
                  <c:formatCode>General</c:formatCode>
                  <c:ptCount val="3"/>
                  <c:pt idx="0">
                    <c:v>0.1722296435936358</c:v>
                  </c:pt>
                  <c:pt idx="1">
                    <c:v>7.5468356784829965E-2</c:v>
                  </c:pt>
                  <c:pt idx="2">
                    <c:v>6.690989738858924E-2</c:v>
                  </c:pt>
                </c:numCache>
              </c:numRef>
            </c:plus>
            <c:minus>
              <c:numRef>
                <c:f>Questions!$E$114:$E$116</c:f>
                <c:numCache>
                  <c:formatCode>General</c:formatCode>
                  <c:ptCount val="3"/>
                  <c:pt idx="0">
                    <c:v>0.1722296435936358</c:v>
                  </c:pt>
                  <c:pt idx="1">
                    <c:v>7.5468356784829965E-2</c:v>
                  </c:pt>
                  <c:pt idx="2">
                    <c:v>6.690989738858924E-2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Questions!$A$62:$A$64</c:f>
              <c:strCache>
                <c:ptCount val="3"/>
                <c:pt idx="0">
                  <c:v>Task1 (Search)</c:v>
                </c:pt>
                <c:pt idx="1">
                  <c:v>Task2 (Filter &amp; Order)</c:v>
                </c:pt>
                <c:pt idx="2">
                  <c:v>Task3 (Create Offer)</c:v>
                </c:pt>
              </c:strCache>
            </c:strRef>
          </c:cat>
          <c:val>
            <c:numRef>
              <c:f>Questions!$C$114:$C$116</c:f>
              <c:numCache>
                <c:formatCode>General</c:formatCode>
                <c:ptCount val="3"/>
                <c:pt idx="0">
                  <c:v>0.74479166666666663</c:v>
                </c:pt>
                <c:pt idx="1">
                  <c:v>0.78385416666666663</c:v>
                </c:pt>
                <c:pt idx="2">
                  <c:v>0.80989583333333337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2-4CB0-9173-BDE614B981A9}"/>
            </c:ext>
          </c:extLst>
        </c:ser>
        <c:ser>
          <c:idx val="1"/>
          <c:order val="1"/>
          <c:tx>
            <c:v>Expected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Questions!$B$114:$B$116</c:f>
              <c:numCache>
                <c:formatCode>General</c:formatCode>
                <c:ptCount val="3"/>
                <c:pt idx="0">
                  <c:v>0.95</c:v>
                </c:pt>
                <c:pt idx="1">
                  <c:v>0.9</c:v>
                </c:pt>
                <c:pt idx="2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92-4CB0-9173-BDE614B981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2777408"/>
        <c:axId val="722777824"/>
      </c:barChart>
      <c:catAx>
        <c:axId val="72277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77824"/>
        <c:crosses val="autoZero"/>
        <c:auto val="1"/>
        <c:lblAlgn val="ctr"/>
        <c:lblOffset val="100"/>
        <c:noMultiLvlLbl val="0"/>
      </c:catAx>
      <c:valAx>
        <c:axId val="722777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7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590E9-5A00-4A04-B416-3F52BBF3A723}" type="datetimeFigureOut">
              <a:rPr lang="en-GB" smtClean="0"/>
              <a:t>28/12/2022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F7766-1CC8-4293-8AE3-F91239FA91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47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F7766-1CC8-4293-8AE3-F91239FA91D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632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F7766-1CC8-4293-8AE3-F91239FA91D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42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8107-B090-41FA-8E56-79BD04037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47F18-0E5A-4CD6-9CB6-0DFA32B0E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F12F7-FAD1-43EB-968E-B62A3B23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7253B-D578-427E-BAB0-11FCC7C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7790F-DD08-47FB-BE7E-212091B4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4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02CF-F5DD-4691-BA5B-CB56D98B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05349-8659-41B5-91FF-7E9CEA1FC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7E08-2A5A-44D3-9CDD-27249BB3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DBD86-B690-4B90-AA1E-2A76F459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F11CE-F5B2-4660-A332-D18EAE11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50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AF681-C8AA-4CA7-B9AF-79C15F4DD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74C53-6F24-4148-8A11-B81DA9EB9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AC0B8-6152-4175-A48C-38229370C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EBC9F-8D4B-4134-9179-BBA8B50F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4C515-4DC8-4D46-A432-2B100CBA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55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61146-20BA-41CE-A538-402C8B92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2DB2B-F36A-40E7-91CF-524E40854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D8F1-4B54-4DD6-A5E4-A3198F80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2B3E6-C0A2-4819-977F-2E41360D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E9E17-3F64-4981-8411-B0422193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3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C0F9-4C7D-4DF6-B8DA-A6D78A520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70CA2-C2DA-41E7-967D-2AEC5621F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FBDB3-BA2E-4F02-93E8-BCEC20ADB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F9819-B562-4A77-8CD5-14E02E7C3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906B4-766D-4CB2-9B0E-7A8F4A75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4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2EC0-C4E7-4645-AEC9-B2F99410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E3802-8EEA-4550-9DA0-1934021A2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6F00F-90D5-4156-813B-07BB3AA14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00273-D529-4008-ADEF-155731FE5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1BCFF-4A7A-43C4-93E3-126951C5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4F87C-1E8F-444C-9AD2-D2D78C6F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7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176F8-DAB2-4115-9D25-3725A3004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3666B-BDEC-4365-9EEE-2BFD55534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3DAAD-742D-45C0-A228-C1F512109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D6D6D4-1982-4C1A-B34F-70CA701CE2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69AAE-CC83-403A-AB0F-FCA3B7EED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BFC016-86D6-4D90-A5BE-68161C1F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DF0A0-7D8D-4461-B957-42FB42B3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90B28D-94C8-47D8-8CB1-4A5014B3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93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C90F-78BA-4CA1-A22E-14A41064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11F83-8645-4171-88E6-72B0543D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3E00E-6B03-4E91-9973-B1B8E6783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E6027-D8B3-4FCD-93D6-BD5080B7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1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B57399-04C1-4B9A-A96C-8A6226B3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18835-9E75-4880-A183-37534BBD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8A23C-E771-4DD8-98ED-F297AB7C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4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1AC47-6AA0-48CA-B86B-DC1D34FD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B3807-1114-4179-B56B-0AEC51253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AE0C2-79F5-41E5-86AC-DEF4A0708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626D2-E5D8-4718-B8DA-33E25322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3F823-49EA-46E9-9F4C-5058DAC3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05EB4-E4A0-4179-8ABD-EE53374F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7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FEF6-3D56-4C06-B381-F29F3EA3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EB44E0-B80C-468E-91FB-3C24DAF29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75EB4-8DC5-4338-8A61-421005CE2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E24BA-7062-4691-BF26-310E1503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BD59A-86DE-4472-8860-5C5CEEDC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B2E99-4BD1-4DF2-9F5A-99F9F9F7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3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334E05-EBBC-4B1D-9B44-F6F35CB88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A5E4F-81E9-4362-9C23-B0392529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1B214-32F3-4809-B7BD-6D764D0FC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2C9F5-CE6F-4BEE-84C2-81E4985345AA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FECE3-206F-4E00-9EDC-7BE043508D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615C9-2DC2-4030-BA7E-6D04DC16A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3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4CF2-C6EB-4C43-9864-6807B8792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 dirty="0" err="1">
                <a:solidFill>
                  <a:schemeClr val="tx1"/>
                </a:solidFill>
              </a:rPr>
              <a:t>LEICedin</a:t>
            </a:r>
            <a:endParaRPr lang="en-US" sz="4400" b="1" kern="120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1D6DB8-A0E5-45E1-86D0-833BF1B62BC7}"/>
              </a:ext>
            </a:extLst>
          </p:cNvPr>
          <p:cNvSpPr txBox="1">
            <a:spLocks/>
          </p:cNvSpPr>
          <p:nvPr/>
        </p:nvSpPr>
        <p:spPr>
          <a:xfrm>
            <a:off x="761994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dirty="0">
                <a:latin typeface="+mn-lt"/>
                <a:ea typeface="+mn-ea"/>
                <a:cs typeface="+mn-cs"/>
              </a:rPr>
              <a:t>Group project for the Human Computer Interaction class</a:t>
            </a:r>
          </a:p>
          <a:p>
            <a:pPr algn="l">
              <a:spcAft>
                <a:spcPts val="600"/>
              </a:spcAft>
            </a:pPr>
            <a:r>
              <a:rPr lang="en-US" sz="1800" b="1" dirty="0">
                <a:latin typeface="+mn-lt"/>
                <a:ea typeface="+mn-ea"/>
                <a:cs typeface="+mn-cs"/>
              </a:rPr>
              <a:t>Faculty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Rui Rodrigues (lectures)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Teresa </a:t>
            </a:r>
            <a:r>
              <a:rPr lang="en-US" sz="1800">
                <a:latin typeface="+mn-lt"/>
                <a:ea typeface="+mn-ea"/>
                <a:cs typeface="+mn-cs"/>
              </a:rPr>
              <a:t>Galvão </a:t>
            </a:r>
            <a:r>
              <a:rPr lang="en-US" sz="1800" dirty="0">
                <a:latin typeface="+mn-lt"/>
                <a:ea typeface="+mn-ea"/>
                <a:cs typeface="+mn-cs"/>
              </a:rPr>
              <a:t>(recitations)</a:t>
            </a:r>
          </a:p>
          <a:p>
            <a:pPr algn="l">
              <a:spcAft>
                <a:spcPts val="600"/>
              </a:spcAft>
            </a:pPr>
            <a:r>
              <a:rPr lang="en-US" sz="1800" b="1" dirty="0">
                <a:latin typeface="+mn-lt"/>
                <a:ea typeface="+mn-ea"/>
                <a:cs typeface="+mn-cs"/>
              </a:rPr>
              <a:t>Students (G101)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Alexandre Nunes (</a:t>
            </a:r>
            <a:r>
              <a:rPr lang="en-GB" sz="1800" dirty="0">
                <a:latin typeface="+mn-lt"/>
                <a:ea typeface="+mn-ea"/>
                <a:cs typeface="+mn-cs"/>
              </a:rPr>
              <a:t>202005358</a:t>
            </a:r>
            <a:r>
              <a:rPr lang="en-US" sz="1800" dirty="0">
                <a:latin typeface="+mn-lt"/>
                <a:ea typeface="+mn-ea"/>
                <a:cs typeface="+mn-cs"/>
              </a:rPr>
              <a:t>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Gonçalo Pinto (202004907)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Guilherme Magalhães (202005285)</a:t>
            </a:r>
            <a:endParaRPr lang="en-US" sz="1800" b="1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9D2B19-5F73-4840-AABD-D3B313772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57" y="1810515"/>
            <a:ext cx="3796790" cy="14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08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User Evaluation Summary (2/2)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56EF8D-7FD8-D790-0595-F12942DAEB06}"/>
              </a:ext>
            </a:extLst>
          </p:cNvPr>
          <p:cNvSpPr txBox="1">
            <a:spLocks/>
          </p:cNvSpPr>
          <p:nvPr/>
        </p:nvSpPr>
        <p:spPr>
          <a:xfrm>
            <a:off x="3430662" y="2034035"/>
            <a:ext cx="5330676" cy="48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12 responses</a:t>
            </a:r>
            <a:r>
              <a:rPr lang="en-US" sz="2000" dirty="0"/>
              <a:t> mostly friends from other colleges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44019E-41E2-986E-B7F0-06A6A8FE7E09}"/>
              </a:ext>
            </a:extLst>
          </p:cNvPr>
          <p:cNvSpPr txBox="1">
            <a:spLocks/>
          </p:cNvSpPr>
          <p:nvPr/>
        </p:nvSpPr>
        <p:spPr>
          <a:xfrm>
            <a:off x="610277" y="2735059"/>
            <a:ext cx="5278387" cy="874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Gender </a:t>
            </a:r>
            <a:r>
              <a:rPr lang="en-US" sz="2000" dirty="0"/>
              <a:t>Our user is expected to be mostly female</a:t>
            </a:r>
            <a:endParaRPr lang="en-US" sz="20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58% male</a:t>
            </a:r>
            <a:r>
              <a:rPr lang="en-US" sz="2000" b="1" dirty="0"/>
              <a:t>	</a:t>
            </a:r>
            <a:r>
              <a:rPr lang="en-US" sz="2000" b="1" dirty="0">
                <a:solidFill>
                  <a:srgbClr val="993300"/>
                </a:solidFill>
              </a:rPr>
              <a:t>Not very representative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3470A6-3626-0868-195E-66ED952CEAFE}"/>
              </a:ext>
            </a:extLst>
          </p:cNvPr>
          <p:cNvSpPr txBox="1">
            <a:spLocks/>
          </p:cNvSpPr>
          <p:nvPr/>
        </p:nvSpPr>
        <p:spPr>
          <a:xfrm>
            <a:off x="6358269" y="2735059"/>
            <a:ext cx="5545323" cy="874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Average 26, median 20, 78% are under 25</a:t>
            </a:r>
            <a:endParaRPr lang="en-US" sz="2000" b="1" dirty="0">
              <a:solidFill>
                <a:srgbClr val="9933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61C342E-FF80-EE5F-B8FF-1C71B780C1C2}"/>
              </a:ext>
            </a:extLst>
          </p:cNvPr>
          <p:cNvSpPr txBox="1">
            <a:spLocks/>
          </p:cNvSpPr>
          <p:nvPr/>
        </p:nvSpPr>
        <p:spPr>
          <a:xfrm>
            <a:off x="3687615" y="3851427"/>
            <a:ext cx="4816769" cy="982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Have reasons for using the app*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6 out of 8 who answered the question (75%)</a:t>
            </a:r>
            <a:endParaRPr lang="en-US" sz="2000" b="1" dirty="0">
              <a:solidFill>
                <a:srgbClr val="9933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6E3594-574A-2B78-D3F4-B5C0762E7C75}"/>
              </a:ext>
            </a:extLst>
          </p:cNvPr>
          <p:cNvSpPr txBox="1">
            <a:spLocks/>
          </p:cNvSpPr>
          <p:nvPr/>
        </p:nvSpPr>
        <p:spPr>
          <a:xfrm>
            <a:off x="4854537" y="5083087"/>
            <a:ext cx="2482923" cy="424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Acceptable sample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BE3E09-9220-44CE-DF64-13857C707CCC}"/>
              </a:ext>
            </a:extLst>
          </p:cNvPr>
          <p:cNvSpPr txBox="1">
            <a:spLocks/>
          </p:cNvSpPr>
          <p:nvPr/>
        </p:nvSpPr>
        <p:spPr>
          <a:xfrm>
            <a:off x="8868545" y="5555747"/>
            <a:ext cx="3236619" cy="1224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*Has been a renter, has been a landlord or is interested in using the app in the near future</a:t>
            </a:r>
            <a:endParaRPr lang="en-US" sz="2000" i="1" dirty="0">
              <a:solidFill>
                <a:srgbClr val="99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381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0167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 and statistical analysis highlights (1/3)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CBAE229-4E3D-8042-5271-A30D6D1620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619498"/>
              </p:ext>
            </p:extLst>
          </p:nvPr>
        </p:nvGraphicFramePr>
        <p:xfrm>
          <a:off x="2867025" y="1985025"/>
          <a:ext cx="6457950" cy="3405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157592-2D90-1F8A-2268-410595661D56}"/>
              </a:ext>
            </a:extLst>
          </p:cNvPr>
          <p:cNvCxnSpPr>
            <a:cxnSpLocks/>
          </p:cNvCxnSpPr>
          <p:nvPr/>
        </p:nvCxnSpPr>
        <p:spPr>
          <a:xfrm flipV="1">
            <a:off x="4276436" y="5486400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413FE2-8563-BA7C-88EF-DD0E6D184EE2}"/>
              </a:ext>
            </a:extLst>
          </p:cNvPr>
          <p:cNvCxnSpPr>
            <a:cxnSpLocks/>
          </p:cNvCxnSpPr>
          <p:nvPr/>
        </p:nvCxnSpPr>
        <p:spPr>
          <a:xfrm flipV="1">
            <a:off x="5620331" y="5486400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002539-DFED-3EF6-291B-E2BDE55FE3E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8608291" y="4726352"/>
            <a:ext cx="1110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2547F1-66D8-EB34-5F5A-E49507F7DE8C}"/>
              </a:ext>
            </a:extLst>
          </p:cNvPr>
          <p:cNvSpPr txBox="1">
            <a:spLocks/>
          </p:cNvSpPr>
          <p:nvPr/>
        </p:nvSpPr>
        <p:spPr>
          <a:xfrm>
            <a:off x="9718316" y="4454096"/>
            <a:ext cx="2170544" cy="54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Users much faster than we thought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D2A5B9-F5FF-82A1-EBC4-50BA47037BAC}"/>
              </a:ext>
            </a:extLst>
          </p:cNvPr>
          <p:cNvSpPr txBox="1">
            <a:spLocks/>
          </p:cNvSpPr>
          <p:nvPr/>
        </p:nvSpPr>
        <p:spPr>
          <a:xfrm>
            <a:off x="3823855" y="5964531"/>
            <a:ext cx="2272145" cy="54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Acceptable Guess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4DAFB2-10D4-DA8C-67CA-8FF79749FA9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803588" y="4998608"/>
            <a:ext cx="0" cy="580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11BBCBE-BA55-D588-2751-197FF849C740}"/>
              </a:ext>
            </a:extLst>
          </p:cNvPr>
          <p:cNvSpPr txBox="1">
            <a:spLocks/>
          </p:cNvSpPr>
          <p:nvPr/>
        </p:nvSpPr>
        <p:spPr>
          <a:xfrm>
            <a:off x="9718316" y="5617877"/>
            <a:ext cx="2170544" cy="54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Bad estimation in the typing part</a:t>
            </a:r>
          </a:p>
        </p:txBody>
      </p:sp>
    </p:spTree>
    <p:extLst>
      <p:ext uri="{BB962C8B-B14F-4D97-AF65-F5344CB8AC3E}">
        <p14:creationId xmlns:p14="http://schemas.microsoft.com/office/powerpoint/2010/main" val="2394945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0167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 and statistical analysis highlights (2/3)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765A056-CD19-4352-8A60-A0B24B8F4A75}"/>
              </a:ext>
            </a:extLst>
          </p:cNvPr>
          <p:cNvGraphicFramePr>
            <a:graphicFrameLocks/>
          </p:cNvGraphicFramePr>
          <p:nvPr/>
        </p:nvGraphicFramePr>
        <p:xfrm>
          <a:off x="2867025" y="1726406"/>
          <a:ext cx="6457950" cy="3405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3BADAA2-B129-8518-F0D5-E14BB6D490C1}"/>
              </a:ext>
            </a:extLst>
          </p:cNvPr>
          <p:cNvCxnSpPr>
            <a:cxnSpLocks/>
          </p:cNvCxnSpPr>
          <p:nvPr/>
        </p:nvCxnSpPr>
        <p:spPr>
          <a:xfrm flipV="1">
            <a:off x="3990109" y="5171028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730595-4782-A331-D257-07BFAD7E6042}"/>
              </a:ext>
            </a:extLst>
          </p:cNvPr>
          <p:cNvSpPr txBox="1">
            <a:spLocks/>
          </p:cNvSpPr>
          <p:nvPr/>
        </p:nvSpPr>
        <p:spPr>
          <a:xfrm>
            <a:off x="2558473" y="5614194"/>
            <a:ext cx="2863272" cy="1056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Acceptable Guess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(although very close to lower end)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40DC90-D063-7C15-63A3-97E5A25AAF63}"/>
              </a:ext>
            </a:extLst>
          </p:cNvPr>
          <p:cNvCxnSpPr>
            <a:cxnSpLocks/>
          </p:cNvCxnSpPr>
          <p:nvPr/>
        </p:nvCxnSpPr>
        <p:spPr>
          <a:xfrm flipV="1">
            <a:off x="7606152" y="5148478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459D37-5636-67AF-9D73-05B83EA6C7DE}"/>
              </a:ext>
            </a:extLst>
          </p:cNvPr>
          <p:cNvCxnSpPr>
            <a:cxnSpLocks/>
          </p:cNvCxnSpPr>
          <p:nvPr/>
        </p:nvCxnSpPr>
        <p:spPr>
          <a:xfrm flipV="1">
            <a:off x="5892800" y="5153102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B438E0-10CB-3E96-CD17-CF8B7BA3786D}"/>
              </a:ext>
            </a:extLst>
          </p:cNvPr>
          <p:cNvSpPr txBox="1">
            <a:spLocks/>
          </p:cNvSpPr>
          <p:nvPr/>
        </p:nvSpPr>
        <p:spPr>
          <a:xfrm>
            <a:off x="5292435" y="5614194"/>
            <a:ext cx="2863271" cy="1056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Much more clicks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(maybe redesign / rethink our expectations)</a:t>
            </a:r>
          </a:p>
        </p:txBody>
      </p:sp>
    </p:spTree>
    <p:extLst>
      <p:ext uri="{BB962C8B-B14F-4D97-AF65-F5344CB8AC3E}">
        <p14:creationId xmlns:p14="http://schemas.microsoft.com/office/powerpoint/2010/main" val="1591578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0167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 and statistical analysis highlights (3/3)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B209765-44E0-4C06-ABC7-D16EC9799E08}"/>
              </a:ext>
            </a:extLst>
          </p:cNvPr>
          <p:cNvGraphicFramePr>
            <a:graphicFrameLocks/>
          </p:cNvGraphicFramePr>
          <p:nvPr/>
        </p:nvGraphicFramePr>
        <p:xfrm>
          <a:off x="2867025" y="1726406"/>
          <a:ext cx="6457950" cy="3405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CD1C67-9CB2-3305-BA77-94C2CA59FEE8}"/>
              </a:ext>
            </a:extLst>
          </p:cNvPr>
          <p:cNvCxnSpPr>
            <a:cxnSpLocks/>
          </p:cNvCxnSpPr>
          <p:nvPr/>
        </p:nvCxnSpPr>
        <p:spPr>
          <a:xfrm flipV="1">
            <a:off x="7596914" y="5144654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037F1D-7CB0-3CA0-20CB-F845141405AD}"/>
              </a:ext>
            </a:extLst>
          </p:cNvPr>
          <p:cNvSpPr txBox="1">
            <a:spLocks/>
          </p:cNvSpPr>
          <p:nvPr/>
        </p:nvSpPr>
        <p:spPr>
          <a:xfrm>
            <a:off x="6460841" y="5578342"/>
            <a:ext cx="2272145" cy="54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Acceptable Guess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505170-E021-B642-E95D-A1A2542A3B3E}"/>
              </a:ext>
            </a:extLst>
          </p:cNvPr>
          <p:cNvCxnSpPr>
            <a:cxnSpLocks/>
          </p:cNvCxnSpPr>
          <p:nvPr/>
        </p:nvCxnSpPr>
        <p:spPr>
          <a:xfrm flipV="1">
            <a:off x="5869714" y="5148478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105C76-2210-2414-9A1B-518837CF0F24}"/>
              </a:ext>
            </a:extLst>
          </p:cNvPr>
          <p:cNvCxnSpPr>
            <a:cxnSpLocks/>
          </p:cNvCxnSpPr>
          <p:nvPr/>
        </p:nvCxnSpPr>
        <p:spPr>
          <a:xfrm flipV="1">
            <a:off x="4064002" y="5153102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045ED49-22D3-2C55-EB2C-6213726A26A2}"/>
              </a:ext>
            </a:extLst>
          </p:cNvPr>
          <p:cNvSpPr txBox="1">
            <a:spLocks/>
          </p:cNvSpPr>
          <p:nvPr/>
        </p:nvSpPr>
        <p:spPr>
          <a:xfrm>
            <a:off x="3258878" y="5578342"/>
            <a:ext cx="3444949" cy="952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Low satisfaction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 lot of room for improvement</a:t>
            </a:r>
          </a:p>
        </p:txBody>
      </p:sp>
    </p:spTree>
    <p:extLst>
      <p:ext uri="{BB962C8B-B14F-4D97-AF65-F5344CB8AC3E}">
        <p14:creationId xmlns:p14="http://schemas.microsoft.com/office/powerpoint/2010/main" val="206986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Conclusions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59E8324-3566-D8B2-1B43-963B1AEA4068}"/>
              </a:ext>
            </a:extLst>
          </p:cNvPr>
          <p:cNvSpPr txBox="1">
            <a:spLocks/>
          </p:cNvSpPr>
          <p:nvPr/>
        </p:nvSpPr>
        <p:spPr>
          <a:xfrm>
            <a:off x="704850" y="1911761"/>
            <a:ext cx="7296150" cy="914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Summative Evaluation </a:t>
            </a:r>
            <a:r>
              <a:rPr lang="en-US" sz="2000" dirty="0"/>
              <a:t>the interface would probably be rejected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333203-3162-2E7D-4034-FA79E5257D93}"/>
              </a:ext>
            </a:extLst>
          </p:cNvPr>
          <p:cNvSpPr txBox="1">
            <a:spLocks/>
          </p:cNvSpPr>
          <p:nvPr/>
        </p:nvSpPr>
        <p:spPr>
          <a:xfrm>
            <a:off x="5494079" y="4143091"/>
            <a:ext cx="6560289" cy="125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What were the most common </a:t>
            </a:r>
            <a:r>
              <a:rPr lang="en-US" sz="2000" dirty="0" err="1"/>
              <a:t>missclicks</a:t>
            </a:r>
            <a:r>
              <a:rPr lang="en-US" sz="2000" dirty="0"/>
              <a:t>? What types of users were left more and less satisfied? Can we treat the data so the sample becomes more representative? </a:t>
            </a:r>
            <a:r>
              <a:rPr lang="en-US" sz="2000" b="1" dirty="0"/>
              <a:t>We still have a lot to do for the report</a:t>
            </a:r>
            <a:endParaRPr lang="en-US" sz="2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752E2B-0261-946C-0F57-AE78B2DCD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32" y="2775444"/>
            <a:ext cx="2152951" cy="38422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D77AFD-7640-654F-14A5-55C5D4F97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344" y="2775444"/>
            <a:ext cx="2181133" cy="3842227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C7D1CD7-28FA-353F-FC0B-130AC00EA5C8}"/>
              </a:ext>
            </a:extLst>
          </p:cNvPr>
          <p:cNvSpPr txBox="1">
            <a:spLocks/>
          </p:cNvSpPr>
          <p:nvPr/>
        </p:nvSpPr>
        <p:spPr>
          <a:xfrm>
            <a:off x="6134986" y="2662876"/>
            <a:ext cx="5598040" cy="671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Biggest problem to explore in a later iteration: users didn’t use the contextual help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05CE46-F7B5-21EE-4DF1-ABF7D56CF8C8}"/>
              </a:ext>
            </a:extLst>
          </p:cNvPr>
          <p:cNvCxnSpPr>
            <a:cxnSpLocks/>
          </p:cNvCxnSpPr>
          <p:nvPr/>
        </p:nvCxnSpPr>
        <p:spPr>
          <a:xfrm flipH="1">
            <a:off x="5494079" y="2968111"/>
            <a:ext cx="6019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474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E7C56FA-8AD4-52B2-5B45-2A005CB5A6E9}"/>
              </a:ext>
            </a:extLst>
          </p:cNvPr>
          <p:cNvGrpSpPr/>
          <p:nvPr/>
        </p:nvGrpSpPr>
        <p:grpSpPr>
          <a:xfrm>
            <a:off x="772337" y="1504532"/>
            <a:ext cx="10259676" cy="4578768"/>
            <a:chOff x="772337" y="1504532"/>
            <a:chExt cx="10259676" cy="457876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1ECBB10-0828-28E7-BE1D-395B878C3A0C}"/>
                </a:ext>
              </a:extLst>
            </p:cNvPr>
            <p:cNvGrpSpPr/>
            <p:nvPr/>
          </p:nvGrpSpPr>
          <p:grpSpPr>
            <a:xfrm>
              <a:off x="772337" y="1504532"/>
              <a:ext cx="10259676" cy="3848936"/>
              <a:chOff x="1054100" y="2207974"/>
              <a:chExt cx="10259676" cy="384893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25AC9B5-5FE6-472A-96DC-98E755548E26}"/>
                  </a:ext>
                </a:extLst>
              </p:cNvPr>
              <p:cNvGrpSpPr/>
              <p:nvPr/>
            </p:nvGrpSpPr>
            <p:grpSpPr>
              <a:xfrm>
                <a:off x="1054100" y="2627910"/>
                <a:ext cx="10259676" cy="3429000"/>
                <a:chOff x="0" y="0"/>
                <a:chExt cx="10259676" cy="3429000"/>
              </a:xfrm>
            </p:grpSpPr>
            <p:pic>
              <p:nvPicPr>
                <p:cNvPr id="3" name="Picture 2" descr="A computer on a be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1B73975-3129-23B9-0102-80BFDB1E7A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923750" cy="3420000"/>
                </a:xfrm>
                <a:prstGeom prst="rect">
                  <a:avLst/>
                </a:prstGeom>
              </p:spPr>
            </p:pic>
            <p:pic>
              <p:nvPicPr>
                <p:cNvPr id="6" name="Picture 5" descr="Graphical user interface, application&#10;&#10;Description automatically generated">
                  <a:extLst>
                    <a:ext uri="{FF2B5EF4-FFF2-40B4-BE49-F238E27FC236}">
                      <a16:creationId xmlns:a16="http://schemas.microsoft.com/office/drawing/2014/main" id="{072B8DB5-53A1-3035-35C7-CDC808EED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7963" y="9000"/>
                  <a:ext cx="1923750" cy="3420000"/>
                </a:xfrm>
                <a:prstGeom prst="rect">
                  <a:avLst/>
                </a:prstGeom>
              </p:spPr>
            </p:pic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6F6F2008-1333-6FE3-C39D-772CF418B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8602" y="1402939"/>
                  <a:ext cx="2649361" cy="0"/>
                </a:xfrm>
                <a:prstGeom prst="straightConnector1">
                  <a:avLst/>
                </a:prstGeom>
                <a:ln w="28575">
                  <a:solidFill>
                    <a:srgbClr val="9933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898F5EB-548C-0175-2375-E8B0BB0E3F88}"/>
                    </a:ext>
                  </a:extLst>
                </p:cNvPr>
                <p:cNvSpPr/>
                <p:nvPr/>
              </p:nvSpPr>
              <p:spPr>
                <a:xfrm>
                  <a:off x="417443" y="1311965"/>
                  <a:ext cx="1101159" cy="165652"/>
                </a:xfrm>
                <a:prstGeom prst="rect">
                  <a:avLst/>
                </a:prstGeom>
                <a:noFill/>
                <a:ln w="28575">
                  <a:solidFill>
                    <a:srgbClr val="99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7" name="Content Placeholder 2">
                  <a:extLst>
                    <a:ext uri="{FF2B5EF4-FFF2-40B4-BE49-F238E27FC236}">
                      <a16:creationId xmlns:a16="http://schemas.microsoft.com/office/drawing/2014/main" id="{207ED23A-F56B-D299-3EE7-99D1487C238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36046" y="758311"/>
                  <a:ext cx="2231917" cy="63252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Arial" panose="020B0604020202020204" pitchFamily="34" charset="0"/>
                    <a:buNone/>
                  </a:pPr>
                  <a:r>
                    <a:rPr lang="en-US" sz="2000" dirty="0"/>
                    <a:t>Write </a:t>
                  </a:r>
                  <a:r>
                    <a:rPr lang="en-US" sz="2000" dirty="0" err="1"/>
                    <a:t>Paranhos</a:t>
                  </a:r>
                  <a:r>
                    <a:rPr lang="en-US" sz="2000" dirty="0"/>
                    <a:t> on the search bar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47A9E59-92D4-5941-7C93-3A58BBC80E32}"/>
                    </a:ext>
                  </a:extLst>
                </p:cNvPr>
                <p:cNvSpPr/>
                <p:nvPr/>
              </p:nvSpPr>
              <p:spPr>
                <a:xfrm>
                  <a:off x="5505450" y="1320113"/>
                  <a:ext cx="168276" cy="157504"/>
                </a:xfrm>
                <a:prstGeom prst="rect">
                  <a:avLst/>
                </a:prstGeom>
                <a:noFill/>
                <a:ln w="28575">
                  <a:solidFill>
                    <a:srgbClr val="99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39F09E07-999C-53E0-1336-08AC25530F0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91713" y="957719"/>
                  <a:ext cx="2231917" cy="44114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Arial" panose="020B0604020202020204" pitchFamily="34" charset="0"/>
                    <a:buNone/>
                  </a:pPr>
                  <a:r>
                    <a:rPr lang="en-US" sz="2000" dirty="0"/>
                    <a:t>Tap search button</a:t>
                  </a: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7FFC6C14-837F-9CC6-7710-FF4B38674D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74269" y="1401416"/>
                  <a:ext cx="2649361" cy="0"/>
                </a:xfrm>
                <a:prstGeom prst="straightConnector1">
                  <a:avLst/>
                </a:prstGeom>
                <a:ln w="28575">
                  <a:solidFill>
                    <a:srgbClr val="9933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" name="Picture 23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99EC182-CC20-04C6-98F1-30FE37F48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35926" y="9000"/>
                  <a:ext cx="1923750" cy="3420000"/>
                </a:xfrm>
                <a:prstGeom prst="rect">
                  <a:avLst/>
                </a:prstGeom>
              </p:spPr>
            </p:pic>
          </p:grpSp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BA2AE1F6-EE23-1F93-E032-F47D8BED53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4101" y="2210556"/>
                <a:ext cx="1923750" cy="4263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000" b="1" dirty="0"/>
                  <a:t>SCR-01</a:t>
                </a:r>
              </a:p>
            </p:txBody>
          </p:sp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D452B8D9-640E-614A-5619-3A5E7D9C9C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2062" y="2207974"/>
                <a:ext cx="1923750" cy="4263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000" b="1" dirty="0"/>
                  <a:t>SCR-02</a:t>
                </a:r>
              </a:p>
            </p:txBody>
          </p:sp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08C4C5F7-A6AF-D84C-3EA3-4393EC703F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0023" y="2207974"/>
                <a:ext cx="1923750" cy="4263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000" b="1" dirty="0"/>
                  <a:t>SCR-03</a:t>
                </a:r>
              </a:p>
            </p:txBody>
          </p:sp>
        </p:grp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E08AE4E0-33B2-20D0-9678-0B73A89915A5}"/>
                </a:ext>
              </a:extLst>
            </p:cNvPr>
            <p:cNvSpPr txBox="1">
              <a:spLocks/>
            </p:cNvSpPr>
            <p:nvPr/>
          </p:nvSpPr>
          <p:spPr>
            <a:xfrm>
              <a:off x="772337" y="5350886"/>
              <a:ext cx="1923750" cy="3718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Home Page</a:t>
              </a:r>
            </a:p>
          </p:txBody>
        </p:sp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17A5EA92-8946-1720-4098-59A56AC8B9C5}"/>
                </a:ext>
              </a:extLst>
            </p:cNvPr>
            <p:cNvSpPr txBox="1">
              <a:spLocks/>
            </p:cNvSpPr>
            <p:nvPr/>
          </p:nvSpPr>
          <p:spPr>
            <a:xfrm>
              <a:off x="4940298" y="5365576"/>
              <a:ext cx="1923749" cy="7177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Home Page with search filled</a:t>
              </a: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3E9297B8-6B44-AFF5-4AB5-F4B9FBF3C420}"/>
                </a:ext>
              </a:extLst>
            </p:cNvPr>
            <p:cNvSpPr txBox="1">
              <a:spLocks/>
            </p:cNvSpPr>
            <p:nvPr/>
          </p:nvSpPr>
          <p:spPr>
            <a:xfrm>
              <a:off x="9108261" y="5363890"/>
              <a:ext cx="1923749" cy="7177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Search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940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1385F7A-7772-E27F-F72F-C7EE9F0A5C55}"/>
              </a:ext>
            </a:extLst>
          </p:cNvPr>
          <p:cNvGrpSpPr/>
          <p:nvPr/>
        </p:nvGrpSpPr>
        <p:grpSpPr>
          <a:xfrm>
            <a:off x="748274" y="1394685"/>
            <a:ext cx="10265968" cy="4578768"/>
            <a:chOff x="748274" y="1394685"/>
            <a:chExt cx="10265968" cy="4578768"/>
          </a:xfrm>
        </p:grpSpPr>
        <p:pic>
          <p:nvPicPr>
            <p:cNvPr id="2" name="Picture 1" descr="A computer on a bed&#10;&#10;Description automatically generated with low confidence">
              <a:extLst>
                <a:ext uri="{FF2B5EF4-FFF2-40B4-BE49-F238E27FC236}">
                  <a16:creationId xmlns:a16="http://schemas.microsoft.com/office/drawing/2014/main" id="{DA4550D3-17E8-6657-66CC-BD3D7FA96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274" y="1814621"/>
              <a:ext cx="1923750" cy="3420000"/>
            </a:xfrm>
            <a:prstGeom prst="rect">
              <a:avLst/>
            </a:prstGeom>
          </p:spPr>
        </p:pic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6D2CBC93-47C5-8435-6B06-E918F214A227}"/>
                </a:ext>
              </a:extLst>
            </p:cNvPr>
            <p:cNvSpPr txBox="1">
              <a:spLocks/>
            </p:cNvSpPr>
            <p:nvPr/>
          </p:nvSpPr>
          <p:spPr>
            <a:xfrm>
              <a:off x="748275" y="1397267"/>
              <a:ext cx="1923750" cy="4263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SCR-01</a:t>
              </a:r>
            </a:p>
          </p:txBody>
        </p:sp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52F5CD1-2B12-C6D6-BC9A-CB34810D8B7F}"/>
                </a:ext>
              </a:extLst>
            </p:cNvPr>
            <p:cNvSpPr txBox="1">
              <a:spLocks/>
            </p:cNvSpPr>
            <p:nvPr/>
          </p:nvSpPr>
          <p:spPr>
            <a:xfrm>
              <a:off x="748274" y="5241039"/>
              <a:ext cx="1923750" cy="3718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Home Page</a:t>
              </a:r>
            </a:p>
          </p:txBody>
        </p:sp>
        <p:pic>
          <p:nvPicPr>
            <p:cNvPr id="9" name="Picture 8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CFA23B91-CDAB-99A7-9256-D2A9E0C94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237" y="1823620"/>
              <a:ext cx="1933044" cy="3420000"/>
            </a:xfrm>
            <a:prstGeom prst="rect">
              <a:avLst/>
            </a:prstGeom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8A41B185-4062-2C04-8642-398590F83BAA}"/>
                </a:ext>
              </a:extLst>
            </p:cNvPr>
            <p:cNvSpPr txBox="1">
              <a:spLocks/>
            </p:cNvSpPr>
            <p:nvPr/>
          </p:nvSpPr>
          <p:spPr>
            <a:xfrm>
              <a:off x="2684320" y="4703453"/>
              <a:ext cx="2231917" cy="35619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Tap Housing Tab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F2DFF8-4BD4-6E45-81F8-AA03A9743799}"/>
                </a:ext>
              </a:extLst>
            </p:cNvPr>
            <p:cNvSpPr/>
            <p:nvPr/>
          </p:nvSpPr>
          <p:spPr>
            <a:xfrm>
              <a:off x="1819025" y="4924111"/>
              <a:ext cx="309562" cy="280343"/>
            </a:xfrm>
            <a:prstGeom prst="rect">
              <a:avLst/>
            </a:prstGeom>
            <a:noFill/>
            <a:ln w="28575"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7FA675-30BE-64CE-4FBA-8BC2E8276409}"/>
                </a:ext>
              </a:extLst>
            </p:cNvPr>
            <p:cNvCxnSpPr>
              <a:cxnSpLocks/>
            </p:cNvCxnSpPr>
            <p:nvPr/>
          </p:nvCxnSpPr>
          <p:spPr>
            <a:xfrm>
              <a:off x="2128587" y="5067527"/>
              <a:ext cx="2787650" cy="0"/>
            </a:xfrm>
            <a:prstGeom prst="straightConnector1">
              <a:avLst/>
            </a:prstGeom>
            <a:ln w="28575">
              <a:solidFill>
                <a:srgbClr val="99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4BEFFDF-72F6-07C0-BBED-B028CE51F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198" y="1821039"/>
              <a:ext cx="1933044" cy="3420000"/>
            </a:xfrm>
            <a:prstGeom prst="rect">
              <a:avLst/>
            </a:prstGeom>
          </p:spPr>
        </p:pic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3DB75DD8-07CE-F64E-B6E8-24BA46CBD9B6}"/>
                </a:ext>
              </a:extLst>
            </p:cNvPr>
            <p:cNvSpPr txBox="1">
              <a:spLocks/>
            </p:cNvSpPr>
            <p:nvPr/>
          </p:nvSpPr>
          <p:spPr>
            <a:xfrm>
              <a:off x="6840415" y="2454274"/>
              <a:ext cx="2231917" cy="7971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Open Filter and select Free Wi-fi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3497514-73BA-7B7E-983B-F47D70C183A8}"/>
                </a:ext>
              </a:extLst>
            </p:cNvPr>
            <p:cNvSpPr/>
            <p:nvPr/>
          </p:nvSpPr>
          <p:spPr>
            <a:xfrm>
              <a:off x="5950493" y="2349984"/>
              <a:ext cx="783432" cy="150813"/>
            </a:xfrm>
            <a:prstGeom prst="rect">
              <a:avLst/>
            </a:prstGeom>
            <a:noFill/>
            <a:ln w="28575"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60305AF-6C90-FE3E-8447-4A0793EBFA95}"/>
                </a:ext>
              </a:extLst>
            </p:cNvPr>
            <p:cNvCxnSpPr>
              <a:cxnSpLocks/>
            </p:cNvCxnSpPr>
            <p:nvPr/>
          </p:nvCxnSpPr>
          <p:spPr>
            <a:xfrm>
              <a:off x="6733925" y="2425390"/>
              <a:ext cx="2347273" cy="0"/>
            </a:xfrm>
            <a:prstGeom prst="straightConnector1">
              <a:avLst/>
            </a:prstGeom>
            <a:ln w="28575">
              <a:solidFill>
                <a:srgbClr val="99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B69DE2F5-5183-7D6C-24A1-7CA19856A868}"/>
                </a:ext>
              </a:extLst>
            </p:cNvPr>
            <p:cNvSpPr txBox="1">
              <a:spLocks/>
            </p:cNvSpPr>
            <p:nvPr/>
          </p:nvSpPr>
          <p:spPr>
            <a:xfrm>
              <a:off x="4916236" y="1394685"/>
              <a:ext cx="1923750" cy="4263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SCR-02</a:t>
              </a:r>
            </a:p>
          </p:txBody>
        </p: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E61B201E-A06D-7A1E-2CB7-A6347AC77B53}"/>
                </a:ext>
              </a:extLst>
            </p:cNvPr>
            <p:cNvSpPr txBox="1">
              <a:spLocks/>
            </p:cNvSpPr>
            <p:nvPr/>
          </p:nvSpPr>
          <p:spPr>
            <a:xfrm>
              <a:off x="9084197" y="1394685"/>
              <a:ext cx="1923750" cy="4263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SCR-03</a:t>
              </a:r>
            </a:p>
          </p:txBody>
        </p: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014364EC-E15B-C72B-7F75-BBBFBF02EF34}"/>
                </a:ext>
              </a:extLst>
            </p:cNvPr>
            <p:cNvSpPr txBox="1">
              <a:spLocks/>
            </p:cNvSpPr>
            <p:nvPr/>
          </p:nvSpPr>
          <p:spPr>
            <a:xfrm>
              <a:off x="4916235" y="5255729"/>
              <a:ext cx="1923749" cy="7177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Housing Page</a:t>
              </a:r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E94BDCF9-D7AA-C511-92B2-EDC0A2C7F745}"/>
                </a:ext>
              </a:extLst>
            </p:cNvPr>
            <p:cNvSpPr txBox="1">
              <a:spLocks/>
            </p:cNvSpPr>
            <p:nvPr/>
          </p:nvSpPr>
          <p:spPr>
            <a:xfrm>
              <a:off x="9084198" y="5254043"/>
              <a:ext cx="1923749" cy="7177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Filters overlay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7138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83EC40D-36A6-BAD1-DBA2-03C9B845FE58}"/>
              </a:ext>
            </a:extLst>
          </p:cNvPr>
          <p:cNvSpPr txBox="1">
            <a:spLocks/>
          </p:cNvSpPr>
          <p:nvPr/>
        </p:nvSpPr>
        <p:spPr>
          <a:xfrm>
            <a:off x="4916235" y="5255729"/>
            <a:ext cx="1923749" cy="1092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Search Results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2FFB725-2105-6A71-6DDF-2688E5844880}"/>
              </a:ext>
            </a:extLst>
          </p:cNvPr>
          <p:cNvGrpSpPr/>
          <p:nvPr/>
        </p:nvGrpSpPr>
        <p:grpSpPr>
          <a:xfrm>
            <a:off x="126813" y="1341746"/>
            <a:ext cx="11707993" cy="4577082"/>
            <a:chOff x="-681709" y="1394685"/>
            <a:chExt cx="11707993" cy="457708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B3E1076-F3CB-FDD6-04E6-294EA073FC0F}"/>
                </a:ext>
              </a:extLst>
            </p:cNvPr>
            <p:cNvGrpSpPr/>
            <p:nvPr/>
          </p:nvGrpSpPr>
          <p:grpSpPr>
            <a:xfrm>
              <a:off x="-681709" y="1815152"/>
              <a:ext cx="11707993" cy="3438000"/>
              <a:chOff x="108172" y="1652093"/>
              <a:chExt cx="11707993" cy="3438000"/>
            </a:xfrm>
          </p:grpSpPr>
          <p:pic>
            <p:nvPicPr>
              <p:cNvPr id="30" name="Picture 29" descr="Text&#10;&#10;Description automatically generated">
                <a:extLst>
                  <a:ext uri="{FF2B5EF4-FFF2-40B4-BE49-F238E27FC236}">
                    <a16:creationId xmlns:a16="http://schemas.microsoft.com/office/drawing/2014/main" id="{6B28A5E1-7A5C-0ECF-D69B-723048A28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567" y="1652093"/>
                <a:ext cx="1943217" cy="3438000"/>
              </a:xfrm>
              <a:prstGeom prst="rect">
                <a:avLst/>
              </a:prstGeom>
            </p:spPr>
          </p:pic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A51A42C-3258-8C3F-A3D9-61E51456A8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507" y="2683933"/>
                <a:ext cx="1425765" cy="6781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000" dirty="0"/>
                  <a:t>Open Order Overlay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DBF0CA36-1706-5988-8349-2D623AE79B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72" y="3364644"/>
                <a:ext cx="1439100" cy="0"/>
              </a:xfrm>
              <a:prstGeom prst="straightConnector1">
                <a:avLst/>
              </a:prstGeom>
              <a:ln w="28575">
                <a:solidFill>
                  <a:srgbClr val="993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" name="Picture 9" descr="Graphical user interface, text&#10;&#10;Description automatically generated">
                <a:extLst>
                  <a:ext uri="{FF2B5EF4-FFF2-40B4-BE49-F238E27FC236}">
                    <a16:creationId xmlns:a16="http://schemas.microsoft.com/office/drawing/2014/main" id="{39C00035-808B-9469-910E-DB7C97C22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7272" y="1652093"/>
                <a:ext cx="1933044" cy="3420000"/>
              </a:xfrm>
              <a:prstGeom prst="rect">
                <a:avLst/>
              </a:prstGeom>
            </p:spPr>
          </p:pic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5F37395-2E0E-30F4-364A-0F54D2E7D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2872" y="2578108"/>
                <a:ext cx="2649361" cy="0"/>
              </a:xfrm>
              <a:prstGeom prst="straightConnector1">
                <a:avLst/>
              </a:prstGeom>
              <a:ln w="28575">
                <a:solidFill>
                  <a:srgbClr val="993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8FFA8740-8377-52D3-08E0-3A89483D01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70788" y="2194719"/>
                <a:ext cx="2231917" cy="3681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000" dirty="0"/>
                  <a:t>Order by price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7AD8868-E7EC-76B7-C9FB-AEE051DAA488}"/>
                  </a:ext>
                </a:extLst>
              </p:cNvPr>
              <p:cNvSpPr/>
              <p:nvPr/>
            </p:nvSpPr>
            <p:spPr>
              <a:xfrm>
                <a:off x="2932864" y="2513806"/>
                <a:ext cx="129214" cy="125413"/>
              </a:xfrm>
              <a:prstGeom prst="rect">
                <a:avLst/>
              </a:prstGeom>
              <a:noFill/>
              <a:ln w="28575">
                <a:solidFill>
                  <a:srgbClr val="99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0DCCF2F-A50E-6A99-0DD8-5B14F5F06337}"/>
                  </a:ext>
                </a:extLst>
              </p:cNvPr>
              <p:cNvSpPr/>
              <p:nvPr/>
            </p:nvSpPr>
            <p:spPr>
              <a:xfrm>
                <a:off x="5816572" y="2639219"/>
                <a:ext cx="1741208" cy="607748"/>
              </a:xfrm>
              <a:prstGeom prst="rect">
                <a:avLst/>
              </a:prstGeom>
              <a:noFill/>
              <a:ln w="28575">
                <a:solidFill>
                  <a:srgbClr val="99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34" name="Picture 33" descr="Text&#10;&#10;Description automatically generated">
                <a:extLst>
                  <a:ext uri="{FF2B5EF4-FFF2-40B4-BE49-F238E27FC236}">
                    <a16:creationId xmlns:a16="http://schemas.microsoft.com/office/drawing/2014/main" id="{DCC895EB-8C03-CB7D-62BA-9AFA9E617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83121" y="1652093"/>
                <a:ext cx="1933044" cy="3420000"/>
              </a:xfrm>
              <a:prstGeom prst="rect">
                <a:avLst/>
              </a:prstGeom>
            </p:spPr>
          </p:pic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4C30260-08EE-83AE-5D02-1C847A4305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8197" y="2948886"/>
                <a:ext cx="2314924" cy="0"/>
              </a:xfrm>
              <a:prstGeom prst="straightConnector1">
                <a:avLst/>
              </a:prstGeom>
              <a:ln w="28575">
                <a:solidFill>
                  <a:srgbClr val="993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8501231A-801B-730F-026E-A7D692EC63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51204" y="2563376"/>
                <a:ext cx="2231917" cy="3681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000" dirty="0"/>
                  <a:t>Click first option</a:t>
                </a:r>
              </a:p>
            </p:txBody>
          </p:sp>
        </p:grpSp>
        <p:sp>
          <p:nvSpPr>
            <p:cNvPr id="41" name="Content Placeholder 2">
              <a:extLst>
                <a:ext uri="{FF2B5EF4-FFF2-40B4-BE49-F238E27FC236}">
                  <a16:creationId xmlns:a16="http://schemas.microsoft.com/office/drawing/2014/main" id="{630C1396-F21A-CF9B-69C9-4DCE0873098F}"/>
                </a:ext>
              </a:extLst>
            </p:cNvPr>
            <p:cNvSpPr txBox="1">
              <a:spLocks/>
            </p:cNvSpPr>
            <p:nvPr/>
          </p:nvSpPr>
          <p:spPr>
            <a:xfrm>
              <a:off x="748275" y="1397267"/>
              <a:ext cx="1923750" cy="4263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SCR-04</a:t>
              </a:r>
            </a:p>
          </p:txBody>
        </p:sp>
        <p:sp>
          <p:nvSpPr>
            <p:cNvPr id="47" name="Content Placeholder 2">
              <a:extLst>
                <a:ext uri="{FF2B5EF4-FFF2-40B4-BE49-F238E27FC236}">
                  <a16:creationId xmlns:a16="http://schemas.microsoft.com/office/drawing/2014/main" id="{60DD9522-F89C-9E86-110E-38D1FEEE641A}"/>
                </a:ext>
              </a:extLst>
            </p:cNvPr>
            <p:cNvSpPr txBox="1">
              <a:spLocks/>
            </p:cNvSpPr>
            <p:nvPr/>
          </p:nvSpPr>
          <p:spPr>
            <a:xfrm>
              <a:off x="4916236" y="1394685"/>
              <a:ext cx="1923750" cy="4263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SCR-05</a:t>
              </a:r>
            </a:p>
          </p:txBody>
        </p:sp>
        <p:sp>
          <p:nvSpPr>
            <p:cNvPr id="49" name="Content Placeholder 2">
              <a:extLst>
                <a:ext uri="{FF2B5EF4-FFF2-40B4-BE49-F238E27FC236}">
                  <a16:creationId xmlns:a16="http://schemas.microsoft.com/office/drawing/2014/main" id="{ACD74343-5B72-A5F5-66B1-0E79C737C7AD}"/>
                </a:ext>
              </a:extLst>
            </p:cNvPr>
            <p:cNvSpPr txBox="1">
              <a:spLocks/>
            </p:cNvSpPr>
            <p:nvPr/>
          </p:nvSpPr>
          <p:spPr>
            <a:xfrm>
              <a:off x="9084197" y="1394685"/>
              <a:ext cx="1923750" cy="4263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SCR-06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FD26A864-BE23-F9C9-08D1-05A1B4729547}"/>
                </a:ext>
              </a:extLst>
            </p:cNvPr>
            <p:cNvSpPr txBox="1">
              <a:spLocks/>
            </p:cNvSpPr>
            <p:nvPr/>
          </p:nvSpPr>
          <p:spPr>
            <a:xfrm>
              <a:off x="748274" y="5241039"/>
              <a:ext cx="1923750" cy="3718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Order Overlay</a:t>
              </a:r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E5BF00D7-874D-81B7-9F18-FFBCFD01DCCB}"/>
                </a:ext>
              </a:extLst>
            </p:cNvPr>
            <p:cNvSpPr txBox="1">
              <a:spLocks/>
            </p:cNvSpPr>
            <p:nvPr/>
          </p:nvSpPr>
          <p:spPr>
            <a:xfrm>
              <a:off x="9084198" y="5254043"/>
              <a:ext cx="1923749" cy="7177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Room Offer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2397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7E6DDB-2260-E5F1-0648-8606915CFCFE}"/>
              </a:ext>
            </a:extLst>
          </p:cNvPr>
          <p:cNvGrpSpPr/>
          <p:nvPr/>
        </p:nvGrpSpPr>
        <p:grpSpPr>
          <a:xfrm>
            <a:off x="748274" y="1394685"/>
            <a:ext cx="10259673" cy="4577082"/>
            <a:chOff x="748274" y="1394685"/>
            <a:chExt cx="10259673" cy="4577082"/>
          </a:xfrm>
        </p:grpSpPr>
        <p:pic>
          <p:nvPicPr>
            <p:cNvPr id="2" name="Picture 1" descr="A computer on a bed&#10;&#10;Description automatically generated with low confidence">
              <a:extLst>
                <a:ext uri="{FF2B5EF4-FFF2-40B4-BE49-F238E27FC236}">
                  <a16:creationId xmlns:a16="http://schemas.microsoft.com/office/drawing/2014/main" id="{DA4550D3-17E8-6657-66CC-BD3D7FA96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274" y="1814621"/>
              <a:ext cx="1923750" cy="3420000"/>
            </a:xfrm>
            <a:prstGeom prst="rect">
              <a:avLst/>
            </a:prstGeom>
          </p:spPr>
        </p:pic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6D2CBC93-47C5-8435-6B06-E918F214A227}"/>
                </a:ext>
              </a:extLst>
            </p:cNvPr>
            <p:cNvSpPr txBox="1">
              <a:spLocks/>
            </p:cNvSpPr>
            <p:nvPr/>
          </p:nvSpPr>
          <p:spPr>
            <a:xfrm>
              <a:off x="748275" y="1397267"/>
              <a:ext cx="1923750" cy="4263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SCR-01</a:t>
              </a:r>
            </a:p>
          </p:txBody>
        </p:sp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52F5CD1-2B12-C6D6-BC9A-CB34810D8B7F}"/>
                </a:ext>
              </a:extLst>
            </p:cNvPr>
            <p:cNvSpPr txBox="1">
              <a:spLocks/>
            </p:cNvSpPr>
            <p:nvPr/>
          </p:nvSpPr>
          <p:spPr>
            <a:xfrm>
              <a:off x="748274" y="5241039"/>
              <a:ext cx="1923750" cy="3718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Home Page</a:t>
              </a: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8A41B185-4062-2C04-8642-398590F83BAA}"/>
                </a:ext>
              </a:extLst>
            </p:cNvPr>
            <p:cNvSpPr txBox="1">
              <a:spLocks/>
            </p:cNvSpPr>
            <p:nvPr/>
          </p:nvSpPr>
          <p:spPr>
            <a:xfrm>
              <a:off x="2684320" y="3969994"/>
              <a:ext cx="2231917" cy="6705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Tap “New Offer” Tab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F2DFF8-4BD4-6E45-81F8-AA03A9743799}"/>
                </a:ext>
              </a:extLst>
            </p:cNvPr>
            <p:cNvSpPr/>
            <p:nvPr/>
          </p:nvSpPr>
          <p:spPr>
            <a:xfrm>
              <a:off x="2206887" y="4449767"/>
              <a:ext cx="398199" cy="397052"/>
            </a:xfrm>
            <a:prstGeom prst="rect">
              <a:avLst/>
            </a:prstGeom>
            <a:noFill/>
            <a:ln w="28575"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7FA675-30BE-64CE-4FBA-8BC2E8276409}"/>
                </a:ext>
              </a:extLst>
            </p:cNvPr>
            <p:cNvCxnSpPr>
              <a:cxnSpLocks/>
            </p:cNvCxnSpPr>
            <p:nvPr/>
          </p:nvCxnSpPr>
          <p:spPr>
            <a:xfrm>
              <a:off x="2612775" y="4643134"/>
              <a:ext cx="2303461" cy="0"/>
            </a:xfrm>
            <a:prstGeom prst="straightConnector1">
              <a:avLst/>
            </a:prstGeom>
            <a:ln w="28575">
              <a:solidFill>
                <a:srgbClr val="99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3DB75DD8-07CE-F64E-B6E8-24BA46CBD9B6}"/>
                </a:ext>
              </a:extLst>
            </p:cNvPr>
            <p:cNvSpPr txBox="1">
              <a:spLocks/>
            </p:cNvSpPr>
            <p:nvPr/>
          </p:nvSpPr>
          <p:spPr>
            <a:xfrm>
              <a:off x="6834550" y="1884105"/>
              <a:ext cx="2231917" cy="7971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Fill mandatory </a:t>
              </a:r>
              <a:r>
                <a:rPr lang="en-US" sz="2000" dirty="0" err="1"/>
                <a:t>atributes</a:t>
              </a:r>
              <a:endParaRPr lang="en-US" sz="2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3497514-73BA-7B7E-983B-F47D70C183A8}"/>
                </a:ext>
              </a:extLst>
            </p:cNvPr>
            <p:cNvSpPr/>
            <p:nvPr/>
          </p:nvSpPr>
          <p:spPr>
            <a:xfrm>
              <a:off x="5950493" y="2349984"/>
              <a:ext cx="783432" cy="150813"/>
            </a:xfrm>
            <a:prstGeom prst="rect">
              <a:avLst/>
            </a:prstGeom>
            <a:noFill/>
            <a:ln w="28575"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B69DE2F5-5183-7D6C-24A1-7CA19856A868}"/>
                </a:ext>
              </a:extLst>
            </p:cNvPr>
            <p:cNvSpPr txBox="1">
              <a:spLocks/>
            </p:cNvSpPr>
            <p:nvPr/>
          </p:nvSpPr>
          <p:spPr>
            <a:xfrm>
              <a:off x="4916236" y="1394685"/>
              <a:ext cx="1923750" cy="4263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SCR-02</a:t>
              </a:r>
            </a:p>
          </p:txBody>
        </p: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E61B201E-A06D-7A1E-2CB7-A6347AC77B53}"/>
                </a:ext>
              </a:extLst>
            </p:cNvPr>
            <p:cNvSpPr txBox="1">
              <a:spLocks/>
            </p:cNvSpPr>
            <p:nvPr/>
          </p:nvSpPr>
          <p:spPr>
            <a:xfrm>
              <a:off x="9084197" y="1394685"/>
              <a:ext cx="1923750" cy="4263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SCR-03</a:t>
              </a:r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E94BDCF9-D7AA-C511-92B2-EDC0A2C7F745}"/>
                </a:ext>
              </a:extLst>
            </p:cNvPr>
            <p:cNvSpPr txBox="1">
              <a:spLocks/>
            </p:cNvSpPr>
            <p:nvPr/>
          </p:nvSpPr>
          <p:spPr>
            <a:xfrm>
              <a:off x="9084198" y="5254043"/>
              <a:ext cx="1923749" cy="7177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Mandatory </a:t>
              </a:r>
              <a:r>
                <a:rPr lang="en-US" sz="2000" b="1" dirty="0" err="1"/>
                <a:t>Atributes</a:t>
              </a:r>
              <a:endParaRPr lang="en-US" sz="2000" b="1" dirty="0"/>
            </a:p>
          </p:txBody>
        </p:sp>
        <p:pic>
          <p:nvPicPr>
            <p:cNvPr id="7" name="Picture 6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0D5E97D6-BDA2-EFD1-4FE1-9119763B4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371" y="1814621"/>
              <a:ext cx="1923750" cy="3420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BBEC27-F9E7-41F5-66A2-E583DF572E29}"/>
                </a:ext>
              </a:extLst>
            </p:cNvPr>
            <p:cNvSpPr/>
            <p:nvPr/>
          </p:nvSpPr>
          <p:spPr>
            <a:xfrm>
              <a:off x="5258593" y="2544762"/>
              <a:ext cx="1216025" cy="244475"/>
            </a:xfrm>
            <a:prstGeom prst="rect">
              <a:avLst/>
            </a:prstGeom>
            <a:noFill/>
            <a:ln w="28575"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449244D-E9BD-8DC6-25BA-9513EC14A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2324" y="2666999"/>
              <a:ext cx="2598874" cy="6164"/>
            </a:xfrm>
            <a:prstGeom prst="straightConnector1">
              <a:avLst/>
            </a:prstGeom>
            <a:ln w="28575">
              <a:solidFill>
                <a:srgbClr val="99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0D1F456B-8E0C-3FD7-47C9-42717058D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197" y="1814621"/>
              <a:ext cx="1923750" cy="3420000"/>
            </a:xfrm>
            <a:prstGeom prst="rect">
              <a:avLst/>
            </a:prstGeom>
          </p:spPr>
        </p:pic>
        <p:sp>
          <p:nvSpPr>
            <p:cNvPr id="3" name="Content Placeholder 2">
              <a:extLst>
                <a:ext uri="{FF2B5EF4-FFF2-40B4-BE49-F238E27FC236}">
                  <a16:creationId xmlns:a16="http://schemas.microsoft.com/office/drawing/2014/main" id="{89EA363A-317E-CCE3-46DA-32AAC5545296}"/>
                </a:ext>
              </a:extLst>
            </p:cNvPr>
            <p:cNvSpPr txBox="1">
              <a:spLocks/>
            </p:cNvSpPr>
            <p:nvPr/>
          </p:nvSpPr>
          <p:spPr>
            <a:xfrm>
              <a:off x="4916236" y="5234621"/>
              <a:ext cx="1923750" cy="3718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Add Offer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8765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222F449E-C5BE-A320-5096-AA8C6270179A}"/>
              </a:ext>
            </a:extLst>
          </p:cNvPr>
          <p:cNvGrpSpPr/>
          <p:nvPr/>
        </p:nvGrpSpPr>
        <p:grpSpPr>
          <a:xfrm>
            <a:off x="53437" y="1875175"/>
            <a:ext cx="11664229" cy="4627928"/>
            <a:chOff x="53437" y="1875175"/>
            <a:chExt cx="11664229" cy="4627928"/>
          </a:xfrm>
        </p:grpSpPr>
        <p:pic>
          <p:nvPicPr>
            <p:cNvPr id="6" name="Picture 5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296D285-067B-91E7-7F7A-36BB337B8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037" y="2301459"/>
              <a:ext cx="1923750" cy="3420000"/>
            </a:xfrm>
            <a:prstGeom prst="rect">
              <a:avLst/>
            </a:prstGeom>
          </p:spPr>
        </p:pic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6D2CBC93-47C5-8435-6B06-E918F214A227}"/>
                </a:ext>
              </a:extLst>
            </p:cNvPr>
            <p:cNvSpPr txBox="1">
              <a:spLocks/>
            </p:cNvSpPr>
            <p:nvPr/>
          </p:nvSpPr>
          <p:spPr>
            <a:xfrm>
              <a:off x="1481742" y="1884105"/>
              <a:ext cx="1923750" cy="4263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SCR-04</a:t>
              </a:r>
            </a:p>
          </p:txBody>
        </p:sp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52F5CD1-2B12-C6D6-BC9A-CB34810D8B7F}"/>
                </a:ext>
              </a:extLst>
            </p:cNvPr>
            <p:cNvSpPr txBox="1">
              <a:spLocks/>
            </p:cNvSpPr>
            <p:nvPr/>
          </p:nvSpPr>
          <p:spPr>
            <a:xfrm>
              <a:off x="1481741" y="5727876"/>
              <a:ext cx="1923750" cy="7752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Optional Attributes</a:t>
              </a:r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33E9EE80-5F1D-6350-887F-91DCC91ECF8E}"/>
                </a:ext>
              </a:extLst>
            </p:cNvPr>
            <p:cNvSpPr txBox="1">
              <a:spLocks/>
            </p:cNvSpPr>
            <p:nvPr/>
          </p:nvSpPr>
          <p:spPr>
            <a:xfrm>
              <a:off x="66772" y="3330367"/>
              <a:ext cx="1425765" cy="6781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Fill optional </a:t>
              </a:r>
              <a:r>
                <a:rPr lang="en-US" sz="2000" dirty="0" err="1"/>
                <a:t>atributes</a:t>
              </a:r>
              <a:endParaRPr lang="en-US" sz="2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DB49470-9F4B-6BCD-B95F-0BAC6ED8A796}"/>
                </a:ext>
              </a:extLst>
            </p:cNvPr>
            <p:cNvCxnSpPr>
              <a:cxnSpLocks/>
            </p:cNvCxnSpPr>
            <p:nvPr/>
          </p:nvCxnSpPr>
          <p:spPr>
            <a:xfrm>
              <a:off x="53437" y="4011078"/>
              <a:ext cx="1439100" cy="0"/>
            </a:xfrm>
            <a:prstGeom prst="straightConnector1">
              <a:avLst/>
            </a:prstGeom>
            <a:ln w="28575">
              <a:solidFill>
                <a:srgbClr val="99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0397B2AC-2A42-E76D-93B0-9EEA2E027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999" y="2310458"/>
              <a:ext cx="1923750" cy="3420000"/>
            </a:xfrm>
            <a:prstGeom prst="rect">
              <a:avLst/>
            </a:prstGeom>
          </p:spPr>
        </p:pic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4F29AC35-A23C-2DE9-1AD1-CE490AAE08AD}"/>
                </a:ext>
              </a:extLst>
            </p:cNvPr>
            <p:cNvSpPr txBox="1">
              <a:spLocks/>
            </p:cNvSpPr>
            <p:nvPr/>
          </p:nvSpPr>
          <p:spPr>
            <a:xfrm>
              <a:off x="3430082" y="3972560"/>
              <a:ext cx="2231917" cy="4004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Fill description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17E7868-845A-5024-0293-E9EBE76E758A}"/>
                </a:ext>
              </a:extLst>
            </p:cNvPr>
            <p:cNvCxnSpPr>
              <a:cxnSpLocks/>
            </p:cNvCxnSpPr>
            <p:nvPr/>
          </p:nvCxnSpPr>
          <p:spPr>
            <a:xfrm>
              <a:off x="3243581" y="4402281"/>
              <a:ext cx="2438399" cy="0"/>
            </a:xfrm>
            <a:prstGeom prst="straightConnector1">
              <a:avLst/>
            </a:prstGeom>
            <a:ln w="28575">
              <a:solidFill>
                <a:srgbClr val="99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7986AD-9E31-2638-569C-B41EEAAB0862}"/>
                </a:ext>
              </a:extLst>
            </p:cNvPr>
            <p:cNvSpPr/>
            <p:nvPr/>
          </p:nvSpPr>
          <p:spPr>
            <a:xfrm>
              <a:off x="1658621" y="3673262"/>
              <a:ext cx="1584960" cy="1521038"/>
            </a:xfrm>
            <a:prstGeom prst="rect">
              <a:avLst/>
            </a:prstGeom>
            <a:noFill/>
            <a:ln w="28575"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4B42C27-AD1C-E8B7-14EE-DBE4C5985BEA}"/>
                </a:ext>
              </a:extLst>
            </p:cNvPr>
            <p:cNvSpPr/>
            <p:nvPr/>
          </p:nvSpPr>
          <p:spPr>
            <a:xfrm>
              <a:off x="6110288" y="5384800"/>
              <a:ext cx="1022350" cy="290513"/>
            </a:xfrm>
            <a:prstGeom prst="rect">
              <a:avLst/>
            </a:prstGeom>
            <a:noFill/>
            <a:ln w="28575"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593F294-F094-7EAE-DF3F-A46851D0E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7666" y="2298527"/>
              <a:ext cx="1900000" cy="3420000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9A917A-8734-FCD8-8B96-EB34D5A5883F}"/>
                </a:ext>
              </a:extLst>
            </p:cNvPr>
            <p:cNvCxnSpPr>
              <a:cxnSpLocks/>
            </p:cNvCxnSpPr>
            <p:nvPr/>
          </p:nvCxnSpPr>
          <p:spPr>
            <a:xfrm>
              <a:off x="7132638" y="5530056"/>
              <a:ext cx="2685028" cy="0"/>
            </a:xfrm>
            <a:prstGeom prst="straightConnector1">
              <a:avLst/>
            </a:prstGeom>
            <a:ln w="28575">
              <a:solidFill>
                <a:srgbClr val="99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6B998C57-5450-157C-B5E3-E66D66BBF1E0}"/>
                </a:ext>
              </a:extLst>
            </p:cNvPr>
            <p:cNvSpPr txBox="1">
              <a:spLocks/>
            </p:cNvSpPr>
            <p:nvPr/>
          </p:nvSpPr>
          <p:spPr>
            <a:xfrm>
              <a:off x="7585749" y="5111980"/>
              <a:ext cx="2231917" cy="4004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Fill description</a:t>
              </a:r>
            </a:p>
          </p:txBody>
        </p:sp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CC64FD79-A8BE-E368-22A8-91DAD3ABAD29}"/>
                </a:ext>
              </a:extLst>
            </p:cNvPr>
            <p:cNvSpPr txBox="1">
              <a:spLocks/>
            </p:cNvSpPr>
            <p:nvPr/>
          </p:nvSpPr>
          <p:spPr>
            <a:xfrm>
              <a:off x="5661999" y="1884104"/>
              <a:ext cx="1923750" cy="4263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SCR-05</a:t>
              </a:r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DADD5446-F733-FD95-5DB2-6AE5E25FDCE1}"/>
                </a:ext>
              </a:extLst>
            </p:cNvPr>
            <p:cNvSpPr txBox="1">
              <a:spLocks/>
            </p:cNvSpPr>
            <p:nvPr/>
          </p:nvSpPr>
          <p:spPr>
            <a:xfrm>
              <a:off x="9817666" y="1875175"/>
              <a:ext cx="1900000" cy="4263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SCR-06</a:t>
              </a:r>
            </a:p>
          </p:txBody>
        </p:sp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DC8F5B7C-55E1-9426-C5E0-3D1C37B0516B}"/>
                </a:ext>
              </a:extLst>
            </p:cNvPr>
            <p:cNvSpPr txBox="1">
              <a:spLocks/>
            </p:cNvSpPr>
            <p:nvPr/>
          </p:nvSpPr>
          <p:spPr>
            <a:xfrm>
              <a:off x="5659588" y="5727876"/>
              <a:ext cx="1923750" cy="7752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Offer Filled</a:t>
              </a:r>
            </a:p>
          </p:txBody>
        </p: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53FD1629-0694-A653-2629-4B36F7999A7E}"/>
                </a:ext>
              </a:extLst>
            </p:cNvPr>
            <p:cNvSpPr txBox="1">
              <a:spLocks/>
            </p:cNvSpPr>
            <p:nvPr/>
          </p:nvSpPr>
          <p:spPr>
            <a:xfrm>
              <a:off x="9815255" y="5723641"/>
              <a:ext cx="1902410" cy="7752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Offer Confirmation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803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 User and Task Analysis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DEFE5C-A8D9-19BD-B12C-25DA1B474B8D}"/>
              </a:ext>
            </a:extLst>
          </p:cNvPr>
          <p:cNvSpPr txBox="1">
            <a:spLocks/>
          </p:cNvSpPr>
          <p:nvPr/>
        </p:nvSpPr>
        <p:spPr>
          <a:xfrm>
            <a:off x="866553" y="1922394"/>
            <a:ext cx="3662917" cy="171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Idea</a:t>
            </a:r>
            <a:r>
              <a:rPr lang="en-US" sz="2000" dirty="0"/>
              <a:t> help students find work and housing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Very similar interfaces, therefore prototype should focus on housing</a:t>
            </a:r>
            <a:endParaRPr lang="en-US" sz="2000" b="1" dirty="0"/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C532ECE6-5AF7-278D-4EC8-2C383BC22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230449"/>
              </p:ext>
            </p:extLst>
          </p:nvPr>
        </p:nvGraphicFramePr>
        <p:xfrm>
          <a:off x="1596000" y="3724723"/>
          <a:ext cx="900000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8167">
                  <a:extLst>
                    <a:ext uri="{9D8B030D-6E8A-4147-A177-3AD203B41FA5}">
                      <a16:colId xmlns:a16="http://schemas.microsoft.com/office/drawing/2014/main" val="684473262"/>
                    </a:ext>
                  </a:extLst>
                </a:gridCol>
                <a:gridCol w="2631558">
                  <a:extLst>
                    <a:ext uri="{9D8B030D-6E8A-4147-A177-3AD203B41FA5}">
                      <a16:colId xmlns:a16="http://schemas.microsoft.com/office/drawing/2014/main" val="3359397105"/>
                    </a:ext>
                  </a:extLst>
                </a:gridCol>
                <a:gridCol w="2509283">
                  <a:extLst>
                    <a:ext uri="{9D8B030D-6E8A-4147-A177-3AD203B41FA5}">
                      <a16:colId xmlns:a16="http://schemas.microsoft.com/office/drawing/2014/main" val="681383760"/>
                    </a:ext>
                  </a:extLst>
                </a:gridCol>
                <a:gridCol w="1350992">
                  <a:extLst>
                    <a:ext uri="{9D8B030D-6E8A-4147-A177-3AD203B41FA5}">
                      <a16:colId xmlns:a16="http://schemas.microsoft.com/office/drawing/2014/main" val="3592013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Task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Efficacy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Efficiency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Satisfaction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606568"/>
                  </a:ext>
                </a:extLst>
              </a:tr>
              <a:tr h="378972">
                <a:tc>
                  <a:txBody>
                    <a:bodyPr/>
                    <a:lstStyle/>
                    <a:p>
                      <a:r>
                        <a:rPr lang="en-GB" sz="2000" dirty="0"/>
                        <a:t>Search for a room in ‘</a:t>
                      </a:r>
                      <a:r>
                        <a:rPr lang="en-GB" sz="2000" dirty="0" err="1"/>
                        <a:t>Paranhos</a:t>
                      </a:r>
                      <a:r>
                        <a:rPr lang="en-GB" sz="2000" dirty="0"/>
                        <a:t>’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dirty="0"/>
                        <a:t>Only 5% make a mistake</a:t>
                      </a:r>
                      <a:endParaRPr lang="en-GB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dirty="0"/>
                        <a:t>Less than 30 seconds, with average 3 clicks</a:t>
                      </a:r>
                      <a:endParaRPr lang="en-GB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611675"/>
                  </a:ext>
                </a:extLst>
              </a:tr>
              <a:tr h="501031">
                <a:tc>
                  <a:txBody>
                    <a:bodyPr/>
                    <a:lstStyle/>
                    <a:p>
                      <a:r>
                        <a:rPr lang="en-GB" sz="2000" dirty="0"/>
                        <a:t>Search for rooms with wi-fi, ordered by price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 of users do less than 2 errors</a:t>
                      </a:r>
                      <a:endParaRPr lang="en-GB" sz="2000" dirty="0"/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Less than 40 seconds, with average 3 clicks 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90%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076709"/>
                  </a:ext>
                </a:extLst>
              </a:tr>
              <a:tr h="645060">
                <a:tc>
                  <a:txBody>
                    <a:bodyPr/>
                    <a:lstStyle/>
                    <a:p>
                      <a:r>
                        <a:rPr lang="en-GB" sz="2000" dirty="0"/>
                        <a:t>Create a room offer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70% of the users make less than 3 errors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Less than 5 minutes, no more than 15 clicks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85%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176188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E651C6-647D-6E38-8243-2F334CD6672D}"/>
              </a:ext>
            </a:extLst>
          </p:cNvPr>
          <p:cNvSpPr txBox="1">
            <a:spLocks/>
          </p:cNvSpPr>
          <p:nvPr/>
        </p:nvSpPr>
        <p:spPr>
          <a:xfrm>
            <a:off x="8248817" y="1948971"/>
            <a:ext cx="2965875" cy="1401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Similar Services</a:t>
            </a:r>
            <a:r>
              <a:rPr lang="en-US" sz="2000" dirty="0"/>
              <a:t> Indeed, </a:t>
            </a:r>
            <a:r>
              <a:rPr lang="en-US" sz="2000" dirty="0" err="1"/>
              <a:t>Idealista</a:t>
            </a:r>
            <a:r>
              <a:rPr lang="en-US" sz="2000" dirty="0"/>
              <a:t>, </a:t>
            </a:r>
            <a:r>
              <a:rPr lang="en-US" sz="2000" dirty="0" err="1"/>
              <a:t>Bquartos</a:t>
            </a:r>
            <a:r>
              <a:rPr lang="en-US" sz="2000" dirty="0"/>
              <a:t>, 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They all use very similar call to actions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B05FA7-DD36-9DEA-2A40-A880B0428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6" t="1213" r="1" b="1495"/>
          <a:stretch/>
        </p:blipFill>
        <p:spPr>
          <a:xfrm>
            <a:off x="5707913" y="1485105"/>
            <a:ext cx="905632" cy="19438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2" descr="Nenhuma descrição disponível.">
            <a:extLst>
              <a:ext uri="{FF2B5EF4-FFF2-40B4-BE49-F238E27FC236}">
                <a16:creationId xmlns:a16="http://schemas.microsoft.com/office/drawing/2014/main" id="{C6300264-36AF-3945-A6D1-070E6C081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516" y="1485105"/>
            <a:ext cx="925600" cy="194389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032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EC8AD7D-95D7-6852-81AB-91FEE3036A5C}"/>
              </a:ext>
            </a:extLst>
          </p:cNvPr>
          <p:cNvGrpSpPr/>
          <p:nvPr/>
        </p:nvGrpSpPr>
        <p:grpSpPr>
          <a:xfrm>
            <a:off x="53437" y="1891208"/>
            <a:ext cx="3362825" cy="4611895"/>
            <a:chOff x="53437" y="1891208"/>
            <a:chExt cx="3362825" cy="4611895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6D2CBC93-47C5-8435-6B06-E918F214A227}"/>
                </a:ext>
              </a:extLst>
            </p:cNvPr>
            <p:cNvSpPr txBox="1">
              <a:spLocks/>
            </p:cNvSpPr>
            <p:nvPr/>
          </p:nvSpPr>
          <p:spPr>
            <a:xfrm>
              <a:off x="1505871" y="1891208"/>
              <a:ext cx="1910390" cy="4263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SCR-07</a:t>
              </a:r>
            </a:p>
          </p:txBody>
        </p:sp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52F5CD1-2B12-C6D6-BC9A-CB34810D8B7F}"/>
                </a:ext>
              </a:extLst>
            </p:cNvPr>
            <p:cNvSpPr txBox="1">
              <a:spLocks/>
            </p:cNvSpPr>
            <p:nvPr/>
          </p:nvSpPr>
          <p:spPr>
            <a:xfrm>
              <a:off x="1509712" y="5727876"/>
              <a:ext cx="1904645" cy="7752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/>
                <a:t>Offer created</a:t>
              </a:r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33E9EE80-5F1D-6350-887F-91DCC91ECF8E}"/>
                </a:ext>
              </a:extLst>
            </p:cNvPr>
            <p:cNvSpPr txBox="1">
              <a:spLocks/>
            </p:cNvSpPr>
            <p:nvPr/>
          </p:nvSpPr>
          <p:spPr>
            <a:xfrm>
              <a:off x="66772" y="3330367"/>
              <a:ext cx="1425765" cy="6781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Tap “yes” button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DB49470-9F4B-6BCD-B95F-0BAC6ED8A796}"/>
                </a:ext>
              </a:extLst>
            </p:cNvPr>
            <p:cNvCxnSpPr>
              <a:cxnSpLocks/>
            </p:cNvCxnSpPr>
            <p:nvPr/>
          </p:nvCxnSpPr>
          <p:spPr>
            <a:xfrm>
              <a:off x="53437" y="4011078"/>
              <a:ext cx="1439100" cy="0"/>
            </a:xfrm>
            <a:prstGeom prst="straightConnector1">
              <a:avLst/>
            </a:prstGeom>
            <a:ln w="28575">
              <a:solidFill>
                <a:srgbClr val="99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BD7850-73D3-E709-5F52-C2E57B4BA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5872" y="2317255"/>
              <a:ext cx="1910390" cy="34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2558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Formative Evaluation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73524F3-ADE9-2351-1CE4-F2C6DF02B597}"/>
              </a:ext>
            </a:extLst>
          </p:cNvPr>
          <p:cNvSpPr txBox="1">
            <a:spLocks/>
          </p:cNvSpPr>
          <p:nvPr/>
        </p:nvSpPr>
        <p:spPr>
          <a:xfrm>
            <a:off x="704851" y="1960657"/>
            <a:ext cx="2791045" cy="2005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Prototype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Search room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Order/filter room</a:t>
            </a:r>
          </a:p>
          <a:p>
            <a:pPr marL="0" indent="0">
              <a:buNone/>
            </a:pPr>
            <a:r>
              <a:rPr lang="en-US" sz="2000" dirty="0"/>
              <a:t>Add job/room posting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Register, login and logout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6693232-5F1B-13DF-D5BC-CA64A05D4A6C}"/>
              </a:ext>
            </a:extLst>
          </p:cNvPr>
          <p:cNvSpPr/>
          <p:nvPr/>
        </p:nvSpPr>
        <p:spPr>
          <a:xfrm>
            <a:off x="3495896" y="2413589"/>
            <a:ext cx="279107" cy="1123870"/>
          </a:xfrm>
          <a:prstGeom prst="rightBrace">
            <a:avLst/>
          </a:prstGeom>
          <a:ln w="28575">
            <a:solidFill>
              <a:srgbClr val="99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253A1-7B19-3929-8FBA-0930BE4E91D0}"/>
              </a:ext>
            </a:extLst>
          </p:cNvPr>
          <p:cNvSpPr txBox="1">
            <a:spLocks/>
          </p:cNvSpPr>
          <p:nvPr/>
        </p:nvSpPr>
        <p:spPr>
          <a:xfrm>
            <a:off x="3817531" y="2792400"/>
            <a:ext cx="842633" cy="3420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Tasks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673250-B029-A560-8B15-9754264504EF}"/>
              </a:ext>
            </a:extLst>
          </p:cNvPr>
          <p:cNvSpPr txBox="1">
            <a:spLocks/>
          </p:cNvSpPr>
          <p:nvPr/>
        </p:nvSpPr>
        <p:spPr>
          <a:xfrm>
            <a:off x="4807024" y="1960658"/>
            <a:ext cx="7219949" cy="2053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Small Font and forms </a:t>
            </a:r>
            <a:r>
              <a:rPr lang="en-US" sz="2000" dirty="0"/>
              <a:t>Minimum font of 16, add offer remake</a:t>
            </a: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Navigation </a:t>
            </a:r>
            <a:r>
              <a:rPr lang="en-US" sz="2000" dirty="0"/>
              <a:t>Important to tell the user where he currently is</a:t>
            </a: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Missing Features </a:t>
            </a:r>
            <a:r>
              <a:rPr lang="en-US" sz="2000" dirty="0"/>
              <a:t>Add placeholder text to “intuitive” call to action, increase contrasts in search page, remade add offer</a:t>
            </a:r>
          </a:p>
          <a:p>
            <a:pPr marL="0" indent="0">
              <a:buNone/>
            </a:pPr>
            <a:r>
              <a:rPr lang="en-US" sz="2000" b="1" dirty="0"/>
              <a:t>Profile </a:t>
            </a:r>
            <a:r>
              <a:rPr lang="en-US" sz="2000" dirty="0"/>
              <a:t>Not focus, therefore, we didn’t solve anything</a:t>
            </a: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2D042D-F750-7165-6696-B6FE1795C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1" y="4109483"/>
            <a:ext cx="1372849" cy="245921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2B8D90-EAE4-C44A-DDE8-44057A62B763}"/>
              </a:ext>
            </a:extLst>
          </p:cNvPr>
          <p:cNvSpPr txBox="1">
            <a:spLocks/>
          </p:cNvSpPr>
          <p:nvPr/>
        </p:nvSpPr>
        <p:spPr>
          <a:xfrm>
            <a:off x="2147475" y="4942276"/>
            <a:ext cx="1670056" cy="670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Confusing call to action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55BEFD-4C41-77BE-916F-5758831B8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441" y="4104078"/>
            <a:ext cx="1378580" cy="245921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492A8B0-AA86-B74A-39BC-134D0FFBBE51}"/>
              </a:ext>
            </a:extLst>
          </p:cNvPr>
          <p:cNvSpPr txBox="1">
            <a:spLocks/>
          </p:cNvSpPr>
          <p:nvPr/>
        </p:nvSpPr>
        <p:spPr>
          <a:xfrm>
            <a:off x="5427921" y="4799564"/>
            <a:ext cx="2338135" cy="956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(very) Small font, attribute selection not clear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5077E2-B2BF-4466-9263-87899B3D1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8163" y="4111434"/>
            <a:ext cx="1374600" cy="245921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07A7942-4D81-C1D6-7F52-704864DB5A05}"/>
              </a:ext>
            </a:extLst>
          </p:cNvPr>
          <p:cNvSpPr txBox="1">
            <a:spLocks/>
          </p:cNvSpPr>
          <p:nvPr/>
        </p:nvSpPr>
        <p:spPr>
          <a:xfrm>
            <a:off x="9021726" y="4620150"/>
            <a:ext cx="2658139" cy="131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People seemed to want more freedom in this page (more attributes, bigger description,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4674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350601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200722" y="4350601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741102" y="3679231"/>
            <a:ext cx="2352404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Write “</a:t>
            </a:r>
            <a:r>
              <a:rPr lang="en-US" sz="2000" dirty="0" err="1"/>
              <a:t>Paranhos</a:t>
            </a:r>
            <a:r>
              <a:rPr lang="en-US" sz="2000" dirty="0"/>
              <a:t>” in the search bar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92942" y="3898096"/>
            <a:ext cx="2352404" cy="4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Tap search button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2143725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214550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213841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6189691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6192824"/>
            <a:ext cx="2009686" cy="609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 with search filled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241972" y="6171139"/>
            <a:ext cx="2510976" cy="686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search applied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2DA18A-7ADA-0B9A-AF63-6BF5829FA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880" y="2535936"/>
            <a:ext cx="2057089" cy="3636542"/>
          </a:xfrm>
          <a:prstGeom prst="rect">
            <a:avLst/>
          </a:prstGeo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728B686-34FD-6BAB-4AB3-372A584C6C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 b="623"/>
          <a:stretch/>
        </p:blipFill>
        <p:spPr>
          <a:xfrm>
            <a:off x="747182" y="2535935"/>
            <a:ext cx="1993919" cy="3581231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97E47CA-5556-BC55-ACE3-2545FA67B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172" y="2562459"/>
            <a:ext cx="2002142" cy="357716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8E787D-7699-2AE6-E63D-56B5DFE22F59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Task 1 - </a:t>
            </a:r>
            <a:r>
              <a:rPr lang="en-US" b="1" dirty="0" err="1"/>
              <a:t>Wireflow</a:t>
            </a:r>
            <a:endParaRPr lang="en-US" b="1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046BBCF-D155-14B3-2B97-ECF47EECFFB8}"/>
              </a:ext>
            </a:extLst>
          </p:cNvPr>
          <p:cNvSpPr txBox="1">
            <a:spLocks/>
          </p:cNvSpPr>
          <p:nvPr/>
        </p:nvSpPr>
        <p:spPr>
          <a:xfrm>
            <a:off x="704850" y="1149395"/>
            <a:ext cx="8047264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b="0" i="0" dirty="0">
                <a:solidFill>
                  <a:srgbClr val="000000"/>
                </a:solidFill>
                <a:effectLst/>
                <a:latin typeface="Roobert PRO"/>
              </a:rPr>
              <a:t>Find all the rooms available for rent in </a:t>
            </a:r>
            <a:r>
              <a:rPr lang="en-US" sz="2300" b="0" i="0" dirty="0" err="1">
                <a:solidFill>
                  <a:srgbClr val="000000"/>
                </a:solidFill>
                <a:effectLst/>
                <a:latin typeface="Roobert PRO"/>
              </a:rPr>
              <a:t>Paranhos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211419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350601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222526" y="4350601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906274" y="3679231"/>
            <a:ext cx="2046969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Click on Rooms Tab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74286" y="3643689"/>
            <a:ext cx="2352404" cy="584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Open Filter and select Free </a:t>
            </a:r>
            <a:r>
              <a:rPr lang="en-US" sz="2000" dirty="0" err="1"/>
              <a:t>Wifi</a:t>
            </a:r>
            <a:endParaRPr lang="en-US" sz="2000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2143725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214550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213841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6189691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6192824"/>
            <a:ext cx="2009686" cy="609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6171140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Filters Overlay</a:t>
            </a:r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728B686-34FD-6BAB-4AB3-372A584C6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b="770"/>
          <a:stretch/>
        </p:blipFill>
        <p:spPr>
          <a:xfrm>
            <a:off x="742950" y="2535936"/>
            <a:ext cx="1998152" cy="35759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8E787D-7699-2AE6-E63D-56B5DFE22F59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Task 2 – </a:t>
            </a:r>
            <a:r>
              <a:rPr lang="en-US" b="1" dirty="0" err="1"/>
              <a:t>Wireflow</a:t>
            </a:r>
            <a:r>
              <a:rPr lang="en-US" b="1" dirty="0"/>
              <a:t> (1/2)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046BBCF-D155-14B3-2B97-ECF47EECFFB8}"/>
              </a:ext>
            </a:extLst>
          </p:cNvPr>
          <p:cNvSpPr txBox="1">
            <a:spLocks/>
          </p:cNvSpPr>
          <p:nvPr/>
        </p:nvSpPr>
        <p:spPr>
          <a:xfrm>
            <a:off x="704850" y="1149395"/>
            <a:ext cx="765537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b="0" i="0" dirty="0">
                <a:solidFill>
                  <a:srgbClr val="000000"/>
                </a:solidFill>
                <a:effectLst/>
                <a:latin typeface="Roobert PRO"/>
              </a:rPr>
              <a:t>Find the email associated to the cheapest room with free </a:t>
            </a:r>
            <a:r>
              <a:rPr lang="en-US" sz="2300" b="0" i="0" dirty="0" err="1">
                <a:solidFill>
                  <a:srgbClr val="000000"/>
                </a:solidFill>
                <a:effectLst/>
                <a:latin typeface="Roobert PRO"/>
              </a:rPr>
              <a:t>wifi</a:t>
            </a:r>
            <a:endParaRPr lang="en-US" sz="2300" b="1" dirty="0"/>
          </a:p>
        </p:txBody>
      </p:sp>
      <p:pic>
        <p:nvPicPr>
          <p:cNvPr id="16" name="Picture 15" descr="Graphical user interface, website&#10;&#10;Description automatically generated with medium confidence">
            <a:extLst>
              <a:ext uri="{FF2B5EF4-FFF2-40B4-BE49-F238E27FC236}">
                <a16:creationId xmlns:a16="http://schemas.microsoft.com/office/drawing/2014/main" id="{A98FFAAC-035F-DA2A-DC06-261B3C44B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37" y="2508501"/>
            <a:ext cx="2046969" cy="3657253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089A5F87-1F81-72D4-8BA0-94AD03152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346" y="2537638"/>
            <a:ext cx="2057900" cy="36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5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4135012" y="3638257"/>
            <a:ext cx="1724476" cy="6325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Order the list by price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800511" y="3556511"/>
            <a:ext cx="1600033" cy="686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Click on first offer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2109109" y="2143725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SCR-04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798370" y="214550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SCR-05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213841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SCR-06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2109109" y="6189691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Ordering Overlay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366655" y="6192824"/>
            <a:ext cx="2841171" cy="6325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filter and order applied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6171140"/>
            <a:ext cx="2009686" cy="686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Cheapest room with free </a:t>
            </a:r>
            <a:r>
              <a:rPr lang="en-US" sz="2000" b="1" dirty="0" err="1"/>
              <a:t>wifi</a:t>
            </a:r>
            <a:endParaRPr lang="en-US" sz="2000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8E787D-7699-2AE6-E63D-56B5DFE22F59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Task 2 – </a:t>
            </a:r>
            <a:r>
              <a:rPr lang="en-US" b="1" dirty="0" err="1"/>
              <a:t>Wireflow</a:t>
            </a:r>
            <a:r>
              <a:rPr lang="en-US" b="1" dirty="0"/>
              <a:t> (2/2)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046BBCF-D155-14B3-2B97-ECF47EECFFB8}"/>
              </a:ext>
            </a:extLst>
          </p:cNvPr>
          <p:cNvSpPr txBox="1">
            <a:spLocks/>
          </p:cNvSpPr>
          <p:nvPr/>
        </p:nvSpPr>
        <p:spPr>
          <a:xfrm>
            <a:off x="704850" y="1149395"/>
            <a:ext cx="765537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b="0" i="0" dirty="0">
                <a:solidFill>
                  <a:srgbClr val="000000"/>
                </a:solidFill>
                <a:effectLst/>
                <a:latin typeface="Roobert PRO"/>
              </a:rPr>
              <a:t>Find the email associated to the cheapest room with free </a:t>
            </a:r>
            <a:r>
              <a:rPr lang="en-US" sz="2300" b="0" i="0" dirty="0" err="1">
                <a:solidFill>
                  <a:srgbClr val="000000"/>
                </a:solidFill>
                <a:effectLst/>
                <a:latin typeface="Roobert PRO"/>
              </a:rPr>
              <a:t>wifi</a:t>
            </a:r>
            <a:endParaRPr lang="en-US" sz="2300" b="1"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C8F9A93-BA46-BA55-25F7-20FDB0687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13" y="2552604"/>
            <a:ext cx="2028625" cy="357961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D43B186-5E85-D36E-99C7-B3AF9B08C6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5"/>
          <a:stretch/>
        </p:blipFill>
        <p:spPr>
          <a:xfrm>
            <a:off x="5776057" y="2507399"/>
            <a:ext cx="2028625" cy="3616625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107AF5B-A6F8-3255-A798-2C4BEA74A0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7"/>
          <a:stretch/>
        </p:blipFill>
        <p:spPr>
          <a:xfrm>
            <a:off x="9406813" y="2540554"/>
            <a:ext cx="2055024" cy="366117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062B5F-714B-7B49-1A1A-8F9F4803CC08}"/>
              </a:ext>
            </a:extLst>
          </p:cNvPr>
          <p:cNvCxnSpPr>
            <a:cxnSpLocks/>
          </p:cNvCxnSpPr>
          <p:nvPr/>
        </p:nvCxnSpPr>
        <p:spPr>
          <a:xfrm>
            <a:off x="7974149" y="4350601"/>
            <a:ext cx="129414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1648AE-4758-7E88-4062-BBAC750FE97D}"/>
              </a:ext>
            </a:extLst>
          </p:cNvPr>
          <p:cNvCxnSpPr>
            <a:cxnSpLocks/>
          </p:cNvCxnSpPr>
          <p:nvPr/>
        </p:nvCxnSpPr>
        <p:spPr>
          <a:xfrm>
            <a:off x="4382129" y="4350601"/>
            <a:ext cx="129414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23F8A9-DAB2-D335-884C-74654564A7F8}"/>
              </a:ext>
            </a:extLst>
          </p:cNvPr>
          <p:cNvCxnSpPr>
            <a:cxnSpLocks/>
          </p:cNvCxnSpPr>
          <p:nvPr/>
        </p:nvCxnSpPr>
        <p:spPr>
          <a:xfrm>
            <a:off x="528586" y="4350601"/>
            <a:ext cx="129414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CA203C6-65E5-839E-0F43-57768DE31CA6}"/>
              </a:ext>
            </a:extLst>
          </p:cNvPr>
          <p:cNvSpPr txBox="1">
            <a:spLocks/>
          </p:cNvSpPr>
          <p:nvPr/>
        </p:nvSpPr>
        <p:spPr>
          <a:xfrm>
            <a:off x="341087" y="3683191"/>
            <a:ext cx="1724476" cy="6325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Open order overlay</a:t>
            </a:r>
          </a:p>
        </p:txBody>
      </p:sp>
    </p:spTree>
    <p:extLst>
      <p:ext uri="{BB962C8B-B14F-4D97-AF65-F5344CB8AC3E}">
        <p14:creationId xmlns:p14="http://schemas.microsoft.com/office/powerpoint/2010/main" val="270803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330298" y="4361487"/>
            <a:ext cx="891877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098848" y="3467626"/>
            <a:ext cx="1297498" cy="9143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Click on “New” button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8671820" y="3439886"/>
            <a:ext cx="1309877" cy="8488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Fill optional attributes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160569" y="2154611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3305546" y="2156387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6548487" y="2149297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160569" y="6200577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3298002" y="6203710"/>
            <a:ext cx="2009686" cy="6095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Create Offer Page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6548487" y="6182025"/>
            <a:ext cx="2009686" cy="631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Mandatory Attributes Overlay</a:t>
            </a:r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728B686-34FD-6BAB-4AB3-372A584C6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" b="514"/>
          <a:stretch/>
        </p:blipFill>
        <p:spPr>
          <a:xfrm>
            <a:off x="207432" y="2546822"/>
            <a:ext cx="1989387" cy="358516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8E787D-7699-2AE6-E63D-56B5DFE22F59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Task 3 – </a:t>
            </a:r>
            <a:r>
              <a:rPr lang="en-US" b="1" dirty="0" err="1"/>
              <a:t>Wireflow</a:t>
            </a:r>
            <a:r>
              <a:rPr lang="en-US" b="1" dirty="0"/>
              <a:t> (1/2)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046BBCF-D155-14B3-2B97-ECF47EECFFB8}"/>
              </a:ext>
            </a:extLst>
          </p:cNvPr>
          <p:cNvSpPr txBox="1">
            <a:spLocks/>
          </p:cNvSpPr>
          <p:nvPr/>
        </p:nvSpPr>
        <p:spPr>
          <a:xfrm>
            <a:off x="704850" y="1236482"/>
            <a:ext cx="765537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b="0" i="0" dirty="0">
                <a:solidFill>
                  <a:srgbClr val="000000"/>
                </a:solidFill>
                <a:effectLst/>
                <a:latin typeface="Roobert PRO"/>
              </a:rPr>
              <a:t>Create a room offer for 350€, 4km away from FEUP, with 2 </a:t>
            </a:r>
            <a:r>
              <a:rPr lang="en-US" sz="2300" b="0" i="0" dirty="0" err="1">
                <a:solidFill>
                  <a:srgbClr val="000000"/>
                </a:solidFill>
                <a:effectLst/>
                <a:latin typeface="Roobert PRO"/>
              </a:rPr>
              <a:t>roomates</a:t>
            </a:r>
            <a:endParaRPr lang="en-US" sz="2300" b="1"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3FBD91C-B24E-67C3-2D1D-541F692F0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541" y="2499043"/>
            <a:ext cx="2030410" cy="3651463"/>
          </a:xfrm>
          <a:prstGeom prst="rect">
            <a:avLst/>
          </a:prstGeom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05980B9-B4FE-EFFA-B57D-CD75251B9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76" y="2540118"/>
            <a:ext cx="2056070" cy="366374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34812EB-320C-7338-A5A7-1528DB9DDEB8}"/>
              </a:ext>
            </a:extLst>
          </p:cNvPr>
          <p:cNvSpPr txBox="1">
            <a:spLocks/>
          </p:cNvSpPr>
          <p:nvPr/>
        </p:nvSpPr>
        <p:spPr>
          <a:xfrm>
            <a:off x="9810781" y="2221923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SCR-04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DF12EB-0155-B8CA-846A-ADC0A19D13ED}"/>
              </a:ext>
            </a:extLst>
          </p:cNvPr>
          <p:cNvSpPr txBox="1">
            <a:spLocks/>
          </p:cNvSpPr>
          <p:nvPr/>
        </p:nvSpPr>
        <p:spPr>
          <a:xfrm>
            <a:off x="9712807" y="6243765"/>
            <a:ext cx="2009686" cy="631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Optional Attributes Overlay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91D96E-39D9-16D4-3998-3A1D35D99B46}"/>
              </a:ext>
            </a:extLst>
          </p:cNvPr>
          <p:cNvCxnSpPr>
            <a:cxnSpLocks/>
          </p:cNvCxnSpPr>
          <p:nvPr/>
        </p:nvCxnSpPr>
        <p:spPr>
          <a:xfrm>
            <a:off x="5508926" y="4361487"/>
            <a:ext cx="891877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A29B35-4E0F-4BAB-D0D1-8689650CEC61}"/>
              </a:ext>
            </a:extLst>
          </p:cNvPr>
          <p:cNvCxnSpPr>
            <a:cxnSpLocks/>
          </p:cNvCxnSpPr>
          <p:nvPr/>
        </p:nvCxnSpPr>
        <p:spPr>
          <a:xfrm>
            <a:off x="8850841" y="4361487"/>
            <a:ext cx="891877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2E7B8CB-AE13-5CE6-D10A-8920D7201E20}"/>
              </a:ext>
            </a:extLst>
          </p:cNvPr>
          <p:cNvSpPr txBox="1">
            <a:spLocks/>
          </p:cNvSpPr>
          <p:nvPr/>
        </p:nvSpPr>
        <p:spPr>
          <a:xfrm>
            <a:off x="5347470" y="3511388"/>
            <a:ext cx="1309877" cy="848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Fill mandatory attributes</a:t>
            </a:r>
          </a:p>
        </p:txBody>
      </p:sp>
      <p:pic>
        <p:nvPicPr>
          <p:cNvPr id="22" name="Picture 2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9218ECB-422C-B17A-27E4-AD5DD0DC4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707" y="2592013"/>
            <a:ext cx="2030044" cy="36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51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4135012" y="3638257"/>
            <a:ext cx="1724476" cy="6325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Click on create offer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876713" y="3600054"/>
            <a:ext cx="1600033" cy="686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Confirm the action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2109109" y="2143725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SCR-05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798370" y="214550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SCR-06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213841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SCR-07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2141767" y="6287664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Description Filled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399313" y="6290797"/>
            <a:ext cx="2841171" cy="632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Confirm action popup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33203" y="6269113"/>
            <a:ext cx="2009686" cy="686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Offer created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8E787D-7699-2AE6-E63D-56B5DFE22F59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Task 3 – </a:t>
            </a:r>
            <a:r>
              <a:rPr lang="en-US" b="1" dirty="0" err="1"/>
              <a:t>Wireflow</a:t>
            </a:r>
            <a:r>
              <a:rPr lang="en-US" b="1" dirty="0"/>
              <a:t> (2/2)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046BBCF-D155-14B3-2B97-ECF47EECFFB8}"/>
              </a:ext>
            </a:extLst>
          </p:cNvPr>
          <p:cNvSpPr txBox="1">
            <a:spLocks/>
          </p:cNvSpPr>
          <p:nvPr/>
        </p:nvSpPr>
        <p:spPr>
          <a:xfrm>
            <a:off x="704850" y="1149395"/>
            <a:ext cx="765537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b="0" i="0" dirty="0">
                <a:solidFill>
                  <a:srgbClr val="000000"/>
                </a:solidFill>
                <a:effectLst/>
                <a:latin typeface="Roobert PRO"/>
              </a:rPr>
              <a:t>Create a room offer for 350€, 4km away from FEUP, with 2 </a:t>
            </a:r>
            <a:r>
              <a:rPr lang="en-US" sz="2300" b="0" i="0" dirty="0" err="1">
                <a:solidFill>
                  <a:srgbClr val="000000"/>
                </a:solidFill>
                <a:effectLst/>
                <a:latin typeface="Roobert PRO"/>
              </a:rPr>
              <a:t>roomates</a:t>
            </a:r>
            <a:endParaRPr lang="en-US" sz="23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062B5F-714B-7B49-1A1A-8F9F4803CC08}"/>
              </a:ext>
            </a:extLst>
          </p:cNvPr>
          <p:cNvCxnSpPr>
            <a:cxnSpLocks/>
          </p:cNvCxnSpPr>
          <p:nvPr/>
        </p:nvCxnSpPr>
        <p:spPr>
          <a:xfrm>
            <a:off x="8055429" y="4350601"/>
            <a:ext cx="129414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1648AE-4758-7E88-4062-BBAC750FE97D}"/>
              </a:ext>
            </a:extLst>
          </p:cNvPr>
          <p:cNvCxnSpPr>
            <a:cxnSpLocks/>
          </p:cNvCxnSpPr>
          <p:nvPr/>
        </p:nvCxnSpPr>
        <p:spPr>
          <a:xfrm>
            <a:off x="4382129" y="4350601"/>
            <a:ext cx="129414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23F8A9-DAB2-D335-884C-74654564A7F8}"/>
              </a:ext>
            </a:extLst>
          </p:cNvPr>
          <p:cNvCxnSpPr>
            <a:cxnSpLocks/>
          </p:cNvCxnSpPr>
          <p:nvPr/>
        </p:nvCxnSpPr>
        <p:spPr>
          <a:xfrm>
            <a:off x="528586" y="4350601"/>
            <a:ext cx="129414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CA203C6-65E5-839E-0F43-57768DE31CA6}"/>
              </a:ext>
            </a:extLst>
          </p:cNvPr>
          <p:cNvSpPr txBox="1">
            <a:spLocks/>
          </p:cNvSpPr>
          <p:nvPr/>
        </p:nvSpPr>
        <p:spPr>
          <a:xfrm>
            <a:off x="341087" y="3683191"/>
            <a:ext cx="1724476" cy="63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Fill description</a:t>
            </a:r>
          </a:p>
        </p:txBody>
      </p:sp>
      <p:pic>
        <p:nvPicPr>
          <p:cNvPr id="2" name="Picture 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F5BE44F-ABA5-72FA-9EEF-DEF5C1605D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"/>
          <a:stretch/>
        </p:blipFill>
        <p:spPr>
          <a:xfrm>
            <a:off x="2117326" y="2515591"/>
            <a:ext cx="2036252" cy="3633322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D757A6E-1CF3-7DD4-2594-5D4676A65C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"/>
          <a:stretch/>
        </p:blipFill>
        <p:spPr>
          <a:xfrm>
            <a:off x="5885153" y="2464197"/>
            <a:ext cx="2052347" cy="3684716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2FBDA8-232C-62D8-0EEF-237DCA3135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30"/>
          <a:stretch/>
        </p:blipFill>
        <p:spPr>
          <a:xfrm>
            <a:off x="9510599" y="2496467"/>
            <a:ext cx="2063377" cy="368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7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User Evaluation Summary (1/2)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59E8324-3566-D8B2-1B43-963B1AEA4068}"/>
              </a:ext>
            </a:extLst>
          </p:cNvPr>
          <p:cNvSpPr txBox="1">
            <a:spLocks/>
          </p:cNvSpPr>
          <p:nvPr/>
        </p:nvSpPr>
        <p:spPr>
          <a:xfrm>
            <a:off x="704851" y="1911761"/>
            <a:ext cx="3106921" cy="48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Home Page (Call to Action)</a:t>
            </a:r>
            <a:endParaRPr lang="en-US" sz="20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7A54736-4E7D-D607-65E1-7A256C8E4B40}"/>
              </a:ext>
            </a:extLst>
          </p:cNvPr>
          <p:cNvSpPr txBox="1">
            <a:spLocks/>
          </p:cNvSpPr>
          <p:nvPr/>
        </p:nvSpPr>
        <p:spPr>
          <a:xfrm>
            <a:off x="4314825" y="1911761"/>
            <a:ext cx="7721231" cy="778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Its goal is to make the user more comfortable with the interface, it only makes sense to test it first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25F5BEB-D0AA-CF49-B756-D6C32958ADF5}"/>
              </a:ext>
            </a:extLst>
          </p:cNvPr>
          <p:cNvSpPr txBox="1">
            <a:spLocks/>
          </p:cNvSpPr>
          <p:nvPr/>
        </p:nvSpPr>
        <p:spPr>
          <a:xfrm>
            <a:off x="704851" y="3407736"/>
            <a:ext cx="3659814" cy="48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Search Page (filter and order)</a:t>
            </a:r>
            <a:endParaRPr lang="en-US" sz="2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0A6C43-23B2-C3BB-C829-8A9425D6A227}"/>
              </a:ext>
            </a:extLst>
          </p:cNvPr>
          <p:cNvSpPr txBox="1">
            <a:spLocks/>
          </p:cNvSpPr>
          <p:nvPr/>
        </p:nvSpPr>
        <p:spPr>
          <a:xfrm>
            <a:off x="4314824" y="3324120"/>
            <a:ext cx="7721231" cy="778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 user has already interacted with the page, therefore we can test only his interaction with the filter and order features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34AD4C-F58F-5117-2866-E54A5734E845}"/>
              </a:ext>
            </a:extLst>
          </p:cNvPr>
          <p:cNvGrpSpPr/>
          <p:nvPr/>
        </p:nvGrpSpPr>
        <p:grpSpPr>
          <a:xfrm>
            <a:off x="704851" y="4932748"/>
            <a:ext cx="11331204" cy="778276"/>
            <a:chOff x="704851" y="5225142"/>
            <a:chExt cx="11331204" cy="778276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166F439C-4EC2-9756-C3A3-8F1D3A5BECAB}"/>
                </a:ext>
              </a:extLst>
            </p:cNvPr>
            <p:cNvSpPr txBox="1">
              <a:spLocks/>
            </p:cNvSpPr>
            <p:nvPr/>
          </p:nvSpPr>
          <p:spPr>
            <a:xfrm>
              <a:off x="704851" y="5372895"/>
              <a:ext cx="3659814" cy="4827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b="1" dirty="0"/>
                <a:t>Add Offer Page</a:t>
              </a:r>
              <a:endParaRPr lang="en-US" sz="2000" dirty="0"/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F79324D-51E0-1B6B-777A-2999A51A8181}"/>
                </a:ext>
              </a:extLst>
            </p:cNvPr>
            <p:cNvSpPr txBox="1">
              <a:spLocks/>
            </p:cNvSpPr>
            <p:nvPr/>
          </p:nvSpPr>
          <p:spPr>
            <a:xfrm>
              <a:off x="4314824" y="5225142"/>
              <a:ext cx="7721231" cy="7782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/>
                <a:t>A new page, tested at the end so the user has more familiarity with the interface</a:t>
              </a:r>
            </a:p>
          </p:txBody>
        </p:sp>
      </p:grpSp>
      <p:sp>
        <p:nvSpPr>
          <p:cNvPr id="2" name="Arrow: Down 1">
            <a:extLst>
              <a:ext uri="{FF2B5EF4-FFF2-40B4-BE49-F238E27FC236}">
                <a16:creationId xmlns:a16="http://schemas.microsoft.com/office/drawing/2014/main" id="{EF64011D-B35F-7558-4990-6EAAEDA53A27}"/>
              </a:ext>
            </a:extLst>
          </p:cNvPr>
          <p:cNvSpPr/>
          <p:nvPr/>
        </p:nvSpPr>
        <p:spPr>
          <a:xfrm>
            <a:off x="1274797" y="2404627"/>
            <a:ext cx="574158" cy="833119"/>
          </a:xfrm>
          <a:prstGeom prst="downArrow">
            <a:avLst/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060C27CF-AF89-9772-DB79-10A4B2905046}"/>
              </a:ext>
            </a:extLst>
          </p:cNvPr>
          <p:cNvSpPr/>
          <p:nvPr/>
        </p:nvSpPr>
        <p:spPr>
          <a:xfrm>
            <a:off x="1274797" y="3995997"/>
            <a:ext cx="574158" cy="833119"/>
          </a:xfrm>
          <a:prstGeom prst="downArrow">
            <a:avLst/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F5C5E9-C4ED-1E4A-CA9B-6025EBC35537}"/>
              </a:ext>
            </a:extLst>
          </p:cNvPr>
          <p:cNvSpPr txBox="1">
            <a:spLocks/>
          </p:cNvSpPr>
          <p:nvPr/>
        </p:nvSpPr>
        <p:spPr>
          <a:xfrm>
            <a:off x="2509838" y="2568864"/>
            <a:ext cx="4672455" cy="48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Task 1: Search for a room in ‘</a:t>
            </a:r>
            <a:r>
              <a:rPr lang="en-US" sz="2000" b="1" dirty="0" err="1"/>
              <a:t>Paranhos</a:t>
            </a:r>
            <a:r>
              <a:rPr lang="en-US" sz="2000" b="1" dirty="0"/>
              <a:t>’</a:t>
            </a:r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59433F-80D5-A594-469A-A814DBBC9653}"/>
              </a:ext>
            </a:extLst>
          </p:cNvPr>
          <p:cNvSpPr txBox="1">
            <a:spLocks/>
          </p:cNvSpPr>
          <p:nvPr/>
        </p:nvSpPr>
        <p:spPr>
          <a:xfrm>
            <a:off x="2509836" y="4083551"/>
            <a:ext cx="9334833" cy="48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Task 2: </a:t>
            </a:r>
            <a:r>
              <a:rPr lang="en-GB" sz="2000" b="1" dirty="0"/>
              <a:t>Contact the person responsible for the cheapest room with free </a:t>
            </a:r>
            <a:r>
              <a:rPr lang="en-GB" sz="2000" b="1" dirty="0" err="1"/>
              <a:t>wifi</a:t>
            </a:r>
            <a:endParaRPr lang="en-US" sz="20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56BDE8-FA9A-17F2-12F7-7E4F872C67C8}"/>
              </a:ext>
            </a:extLst>
          </p:cNvPr>
          <p:cNvSpPr txBox="1">
            <a:spLocks/>
          </p:cNvSpPr>
          <p:nvPr/>
        </p:nvSpPr>
        <p:spPr>
          <a:xfrm>
            <a:off x="2509835" y="5699760"/>
            <a:ext cx="9334833" cy="48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Task 3: </a:t>
            </a:r>
            <a:r>
              <a:rPr lang="en-GB" sz="2000" b="1" dirty="0"/>
              <a:t>Create Room Offer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89473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4BC32AFF3718747B5A2CE47A88F3C6A" ma:contentTypeVersion="2" ma:contentTypeDescription="Criar um novo documento." ma:contentTypeScope="" ma:versionID="fee3d826901bcb9451dce0bbc19dadc3">
  <xsd:schema xmlns:xsd="http://www.w3.org/2001/XMLSchema" xmlns:xs="http://www.w3.org/2001/XMLSchema" xmlns:p="http://schemas.microsoft.com/office/2006/metadata/properties" xmlns:ns3="a47fcd35-67e3-4b66-9352-8d0db098ec50" targetNamespace="http://schemas.microsoft.com/office/2006/metadata/properties" ma:root="true" ma:fieldsID="deb6b73c7f47f6e6612a6af669b62c39" ns3:_="">
    <xsd:import namespace="a47fcd35-67e3-4b66-9352-8d0db098ec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7fcd35-67e3-4b66-9352-8d0db098ec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697E427-2E56-4B40-B661-233DAE44C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7fcd35-67e3-4b66-9352-8d0db098ec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EE102A-C587-47D4-980D-6EF8035045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E380B0-3793-4519-A034-114F335A5299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a47fcd35-67e3-4b66-9352-8d0db098ec50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3840</TotalTime>
  <Words>935</Words>
  <Application>Microsoft Office PowerPoint</Application>
  <PresentationFormat>Widescreen</PresentationFormat>
  <Paragraphs>186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Roobert PRO</vt:lpstr>
      <vt:lpstr>Office Theme</vt:lpstr>
      <vt:lpstr>LEICedin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LEICedin</dc:title>
  <dc:creator/>
  <cp:lastModifiedBy>Guilherme António Cerqueira Magalhães</cp:lastModifiedBy>
  <cp:revision>72</cp:revision>
  <dcterms:created xsi:type="dcterms:W3CDTF">2021-12-04T07:30:26Z</dcterms:created>
  <dcterms:modified xsi:type="dcterms:W3CDTF">2022-12-28T19:12:35Z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0x01010014BC32AFF3718747B5A2CE47A88F3C6A</vt:lpwstr>
  </property>
</Properties>
</file>